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673" r:id="rId5"/>
  </p:sldMasterIdLst>
  <p:notesMasterIdLst>
    <p:notesMasterId r:id="rId36"/>
  </p:notesMasterIdLst>
  <p:handoutMasterIdLst>
    <p:handoutMasterId r:id="rId37"/>
  </p:handoutMasterIdLst>
  <p:sldIdLst>
    <p:sldId id="257" r:id="rId6"/>
    <p:sldId id="386" r:id="rId7"/>
    <p:sldId id="407" r:id="rId8"/>
    <p:sldId id="413" r:id="rId9"/>
    <p:sldId id="414" r:id="rId10"/>
    <p:sldId id="408" r:id="rId11"/>
    <p:sldId id="415" r:id="rId12"/>
    <p:sldId id="418" r:id="rId13"/>
    <p:sldId id="410" r:id="rId14"/>
    <p:sldId id="419" r:id="rId15"/>
    <p:sldId id="420" r:id="rId16"/>
    <p:sldId id="421" r:id="rId17"/>
    <p:sldId id="422" r:id="rId18"/>
    <p:sldId id="424" r:id="rId19"/>
    <p:sldId id="425" r:id="rId20"/>
    <p:sldId id="426" r:id="rId21"/>
    <p:sldId id="427" r:id="rId22"/>
    <p:sldId id="428" r:id="rId23"/>
    <p:sldId id="423" r:id="rId24"/>
    <p:sldId id="430" r:id="rId25"/>
    <p:sldId id="431" r:id="rId26"/>
    <p:sldId id="429" r:id="rId27"/>
    <p:sldId id="432" r:id="rId28"/>
    <p:sldId id="433" r:id="rId29"/>
    <p:sldId id="434" r:id="rId30"/>
    <p:sldId id="435" r:id="rId31"/>
    <p:sldId id="439" r:id="rId32"/>
    <p:sldId id="436" r:id="rId33"/>
    <p:sldId id="437" r:id="rId34"/>
    <p:sldId id="438" r:id="rId35"/>
  </p:sldIdLst>
  <p:sldSz cx="9144000" cy="6858000" type="screen4x3"/>
  <p:notesSz cx="6858000" cy="9144000"/>
  <p:custDataLst>
    <p:tags r:id="rId38"/>
  </p:custDataLst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295CFF"/>
    <a:srgbClr val="0033CC"/>
    <a:srgbClr val="800000"/>
    <a:srgbClr val="FF6600"/>
    <a:srgbClr val="FFFF00"/>
    <a:srgbClr val="62A757"/>
    <a:srgbClr val="AF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275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355C6-1790-4D6D-9700-DB3320D11D01}" type="datetimeFigureOut">
              <a:rPr lang="es-MX" smtClean="0"/>
              <a:t>11/01/2019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MX" smtClean="0"/>
              <a:t>Comisión Nacional de Seguros y Fianzas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DF6B1-4EA8-4964-A643-71F905B04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84157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04A87C-512E-4624-9062-886390E41AC6}" type="datetimeFigureOut">
              <a:rPr lang="es-ES"/>
              <a:pPr>
                <a:defRPr/>
              </a:pPr>
              <a:t>11/01/2019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s-MX" smtClean="0"/>
              <a:t>Comisión Nacional de Seguros y Fianzas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61DE1E-0B3A-468E-ABAD-2EA1766D82A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63652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Comisión Nacional de Seguros y Fianzas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267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Comisión Nacional de Seguros y Fianzas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8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D6B0B0-E717-491D-AE08-C32BDC1BF849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pPr>
              <a:defRPr/>
            </a:pPr>
            <a:fld id="{465B162D-D693-45E1-A325-0C179EAC077B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244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15AE17-63B7-4C37-BDDF-A277F091B460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19651-0F26-4CCC-BA2B-3B3AF0B520E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19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DCC684-7F21-4897-B981-8BE419E344A3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C80CF-7075-43E2-B9FA-92EB6C24502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97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9C4E28-B0D9-4016-9B17-4F983BB891F3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EADDB-C026-4C94-94FA-77FD039528F2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5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13030-2C37-45E7-BAA8-9901F88D343E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310DE-1BEB-400F-9714-A3F9CECC8895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400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CB9BE-9148-44D1-AC77-358041386A25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ADFF3-609F-48D3-86A0-A7D65AB03A3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761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D73A1-509D-4398-8CD0-210B59B066B6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17E27-C21F-49F8-B7A7-DA8CBA5EDA6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42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0B18C-0016-43DF-B6EB-6F5A5AF496D7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256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BB874-0DAF-409B-B175-93D29EAFF0AE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7E24B-A3D6-4C34-AA8C-EF8037C512CE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016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41F453-2449-4787-9258-11C5AD7AA60B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7E73A-DDBA-4E3D-88EF-9D1EDF0F1F4D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60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B6296D9-A7D7-4B87-8314-08C4F61382DA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pPr>
              <a:defRPr/>
            </a:pPr>
            <a:fld id="{15432E7B-6A73-4DE1-9D2B-3991C023D18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83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49D516-8A81-41BC-B144-F79F3A24A3E4}" type="datetime1">
              <a:rPr lang="es-MX" smtClean="0"/>
              <a:t>11/01/2019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926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4" r:id="rId1"/>
    <p:sldLayoutId id="2147484675" r:id="rId2"/>
    <p:sldLayoutId id="2147484676" r:id="rId3"/>
    <p:sldLayoutId id="2147484677" r:id="rId4"/>
    <p:sldLayoutId id="2147484678" r:id="rId5"/>
    <p:sldLayoutId id="2147484679" r:id="rId6"/>
    <p:sldLayoutId id="2147484680" r:id="rId7"/>
    <p:sldLayoutId id="2147484681" r:id="rId8"/>
    <p:sldLayoutId id="2147484682" r:id="rId9"/>
    <p:sldLayoutId id="2147484683" r:id="rId10"/>
    <p:sldLayoutId id="214748468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4 CuadroTexto"/>
          <p:cNvSpPr txBox="1">
            <a:spLocks noChangeArrowheads="1"/>
          </p:cNvSpPr>
          <p:nvPr/>
        </p:nvSpPr>
        <p:spPr bwMode="auto">
          <a:xfrm>
            <a:off x="1331640" y="2276872"/>
            <a:ext cx="6715125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3600" b="1" dirty="0"/>
              <a:t>TALLER </a:t>
            </a:r>
            <a:r>
              <a:rPr lang="es-ES" sz="3600" b="1" dirty="0" smtClean="0"/>
              <a:t>DEL SISTEMA ESTADISTICO </a:t>
            </a:r>
            <a:endParaRPr lang="es-ES" sz="3600" b="1" dirty="0"/>
          </a:p>
          <a:p>
            <a:pPr algn="ctr" eaLnBrk="1" hangingPunct="1"/>
            <a:r>
              <a:rPr lang="es-ES" sz="3600" b="1" dirty="0" smtClean="0"/>
              <a:t>DEL RAMO DE CAUCIÓN</a:t>
            </a:r>
            <a:endParaRPr lang="es-ES" sz="3600" b="1" dirty="0"/>
          </a:p>
          <a:p>
            <a:pPr algn="ctr" eaLnBrk="1" hangingPunct="1"/>
            <a:endParaRPr lang="es-ES" dirty="0"/>
          </a:p>
          <a:p>
            <a:pPr algn="ctr" eaLnBrk="1" hangingPunct="1"/>
            <a:r>
              <a:rPr lang="es-ES" sz="2400" dirty="0">
                <a:solidFill>
                  <a:srgbClr val="C00000"/>
                </a:solidFill>
              </a:rPr>
              <a:t>Diciembre 2018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247456" y="544522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0099"/>
                </a:solidFill>
              </a:rPr>
              <a:t>Comisión Nacional de Seguros y Fianzas</a:t>
            </a:r>
            <a:endParaRPr lang="es-MX" dirty="0">
              <a:solidFill>
                <a:srgbClr val="000099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40080"/>
              </p:ext>
            </p:extLst>
          </p:nvPr>
        </p:nvGraphicFramePr>
        <p:xfrm>
          <a:off x="755576" y="1916832"/>
          <a:ext cx="6552728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25106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487927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Moneda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29168"/>
              </p:ext>
            </p:extLst>
          </p:nvPr>
        </p:nvGraphicFramePr>
        <p:xfrm>
          <a:off x="2987824" y="3140968"/>
          <a:ext cx="2520280" cy="1716191"/>
        </p:xfrm>
        <a:graphic>
          <a:graphicData uri="http://schemas.openxmlformats.org/drawingml/2006/table">
            <a:tbl>
              <a:tblPr/>
              <a:tblGrid>
                <a:gridCol w="1005913">
                  <a:extLst>
                    <a:ext uri="{9D8B030D-6E8A-4147-A177-3AD203B41FA5}">
                      <a16:colId xmlns:a16="http://schemas.microsoft.com/office/drawing/2014/main" val="2510842158"/>
                    </a:ext>
                  </a:extLst>
                </a:gridCol>
                <a:gridCol w="1514367">
                  <a:extLst>
                    <a:ext uri="{9D8B030D-6E8A-4147-A177-3AD203B41FA5}">
                      <a16:colId xmlns:a16="http://schemas.microsoft.com/office/drawing/2014/main" val="1072596201"/>
                    </a:ext>
                  </a:extLst>
                </a:gridCol>
              </a:tblGrid>
              <a:tr h="348039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934222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Moneda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633403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Nacional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34573"/>
                  </a:ext>
                </a:extLst>
              </a:tr>
              <a:tr h="324035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Extranjera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62914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3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Indizada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727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7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04580"/>
              </p:ext>
            </p:extLst>
          </p:nvPr>
        </p:nvGraphicFramePr>
        <p:xfrm>
          <a:off x="755576" y="1916832"/>
          <a:ext cx="7039344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73767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487927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 de venta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856049"/>
              </p:ext>
            </p:extLst>
          </p:nvPr>
        </p:nvGraphicFramePr>
        <p:xfrm>
          <a:off x="2223020" y="2996952"/>
          <a:ext cx="4104456" cy="2444371"/>
        </p:xfrm>
        <a:graphic>
          <a:graphicData uri="http://schemas.openxmlformats.org/drawingml/2006/table">
            <a:tbl>
              <a:tblPr/>
              <a:tblGrid>
                <a:gridCol w="1237052">
                  <a:extLst>
                    <a:ext uri="{9D8B030D-6E8A-4147-A177-3AD203B41FA5}">
                      <a16:colId xmlns:a16="http://schemas.microsoft.com/office/drawing/2014/main" val="1012444018"/>
                    </a:ext>
                  </a:extLst>
                </a:gridCol>
                <a:gridCol w="2867404">
                  <a:extLst>
                    <a:ext uri="{9D8B030D-6E8A-4147-A177-3AD203B41FA5}">
                      <a16:colId xmlns:a16="http://schemas.microsoft.com/office/drawing/2014/main" val="167362783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8745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 de venta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20686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Agentes Persona Física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66468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Agentes Persona Moral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797949"/>
                  </a:ext>
                </a:extLst>
              </a:tr>
              <a:tr h="35346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Directo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009038"/>
                  </a:ext>
                </a:extLst>
              </a:tr>
              <a:tr h="36661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Sucursales en el extranjero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99608"/>
                  </a:ext>
                </a:extLst>
              </a:tr>
              <a:tr h="284131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Otra forma de venta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33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4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966841"/>
              </p:ext>
            </p:extLst>
          </p:nvPr>
        </p:nvGraphicFramePr>
        <p:xfrm>
          <a:off x="755576" y="1916832"/>
          <a:ext cx="7039344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73767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487927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Entidad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61672"/>
              </p:ext>
            </p:extLst>
          </p:nvPr>
        </p:nvGraphicFramePr>
        <p:xfrm>
          <a:off x="2555776" y="3068960"/>
          <a:ext cx="3312368" cy="2165117"/>
        </p:xfrm>
        <a:graphic>
          <a:graphicData uri="http://schemas.openxmlformats.org/drawingml/2006/table">
            <a:tbl>
              <a:tblPr/>
              <a:tblGrid>
                <a:gridCol w="1310497">
                  <a:extLst>
                    <a:ext uri="{9D8B030D-6E8A-4147-A177-3AD203B41FA5}">
                      <a16:colId xmlns:a16="http://schemas.microsoft.com/office/drawing/2014/main" val="1453891865"/>
                    </a:ext>
                  </a:extLst>
                </a:gridCol>
                <a:gridCol w="2001871">
                  <a:extLst>
                    <a:ext uri="{9D8B030D-6E8A-4147-A177-3AD203B41FA5}">
                      <a16:colId xmlns:a16="http://schemas.microsoft.com/office/drawing/2014/main" val="1023048688"/>
                    </a:ext>
                  </a:extLst>
                </a:gridCol>
              </a:tblGrid>
              <a:tr h="25604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5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195598"/>
                  </a:ext>
                </a:extLst>
              </a:tr>
              <a:tr h="293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Entidad </a:t>
                      </a:r>
                      <a:r>
                        <a:rPr lang="es-ES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Federativa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128538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Aguascalientes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81921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Baja California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510729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Baja California Sur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022622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982970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Zacatecas</a:t>
                      </a:r>
                      <a:endParaRPr lang="es-MX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1299"/>
                  </a:ext>
                </a:extLst>
              </a:tr>
              <a:tr h="26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Extranjero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381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05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85201"/>
              </p:ext>
            </p:extLst>
          </p:nvPr>
        </p:nvGraphicFramePr>
        <p:xfrm>
          <a:off x="755576" y="1916832"/>
          <a:ext cx="7039344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84528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380323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producto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8042"/>
              </p:ext>
            </p:extLst>
          </p:nvPr>
        </p:nvGraphicFramePr>
        <p:xfrm>
          <a:off x="2203848" y="2924944"/>
          <a:ext cx="4139566" cy="2878982"/>
        </p:xfrm>
        <a:graphic>
          <a:graphicData uri="http://schemas.openxmlformats.org/drawingml/2006/table">
            <a:tbl>
              <a:tblPr/>
              <a:tblGrid>
                <a:gridCol w="872808">
                  <a:extLst>
                    <a:ext uri="{9D8B030D-6E8A-4147-A177-3AD203B41FA5}">
                      <a16:colId xmlns:a16="http://schemas.microsoft.com/office/drawing/2014/main" val="944515950"/>
                    </a:ext>
                  </a:extLst>
                </a:gridCol>
                <a:gridCol w="3266758">
                  <a:extLst>
                    <a:ext uri="{9D8B030D-6E8A-4147-A177-3AD203B41FA5}">
                      <a16:colId xmlns:a16="http://schemas.microsoft.com/office/drawing/2014/main" val="2646873555"/>
                    </a:ext>
                  </a:extLst>
                </a:gridCol>
              </a:tblGrid>
              <a:tr h="385008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079169"/>
                  </a:ext>
                </a:extLst>
              </a:tr>
              <a:tr h="3393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 de producto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62989"/>
                  </a:ext>
                </a:extLst>
              </a:tr>
              <a:tr h="3807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Administrativo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5948"/>
                  </a:ext>
                </a:extLst>
              </a:tr>
              <a:tr h="348895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Vendedores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236016"/>
                  </a:ext>
                </a:extLst>
              </a:tr>
              <a:tr h="44319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Agentes de Seguros y/o Fianzas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719166"/>
                  </a:ext>
                </a:extLst>
              </a:tr>
              <a:tr h="3558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Cédula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672016"/>
                  </a:ext>
                </a:extLst>
              </a:tr>
              <a:tr h="3642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Tradicional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86383"/>
                  </a:ext>
                </a:extLst>
              </a:tr>
              <a:tr h="26172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16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07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60765"/>
              </p:ext>
            </p:extLst>
          </p:nvPr>
        </p:nvGraphicFramePr>
        <p:xfrm>
          <a:off x="755576" y="1916832"/>
          <a:ext cx="6276102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26921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3145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Estatus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32897"/>
              </p:ext>
            </p:extLst>
          </p:nvPr>
        </p:nvGraphicFramePr>
        <p:xfrm>
          <a:off x="1763688" y="2924944"/>
          <a:ext cx="4824536" cy="2649583"/>
        </p:xfrm>
        <a:graphic>
          <a:graphicData uri="http://schemas.openxmlformats.org/drawingml/2006/table">
            <a:tbl>
              <a:tblPr/>
              <a:tblGrid>
                <a:gridCol w="781367">
                  <a:extLst>
                    <a:ext uri="{9D8B030D-6E8A-4147-A177-3AD203B41FA5}">
                      <a16:colId xmlns:a16="http://schemas.microsoft.com/office/drawing/2014/main" val="1175546031"/>
                    </a:ext>
                  </a:extLst>
                </a:gridCol>
                <a:gridCol w="4043169">
                  <a:extLst>
                    <a:ext uri="{9D8B030D-6E8A-4147-A177-3AD203B41FA5}">
                      <a16:colId xmlns:a16="http://schemas.microsoft.com/office/drawing/2014/main" val="1146330347"/>
                    </a:ext>
                  </a:extLst>
                </a:gridCol>
              </a:tblGrid>
              <a:tr h="322810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14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20920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807274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Certificado Vigente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78180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Certificado Cancelado desde Origen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674938"/>
                  </a:ext>
                </a:extLst>
              </a:tr>
              <a:tr h="38991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Certificado Cancelado durante la Vigencia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426606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Certificado Vencido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698598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Certificado Anticipado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189460"/>
                  </a:ext>
                </a:extLst>
              </a:tr>
              <a:tr h="32281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l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 tipo de movimiento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665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4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Emisión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51638"/>
              </p:ext>
            </p:extLst>
          </p:nvPr>
        </p:nvGraphicFramePr>
        <p:xfrm>
          <a:off x="755576" y="1916832"/>
          <a:ext cx="7036110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026031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producto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272343"/>
              </p:ext>
            </p:extLst>
          </p:nvPr>
        </p:nvGraphicFramePr>
        <p:xfrm>
          <a:off x="2203848" y="2924944"/>
          <a:ext cx="4139566" cy="2878982"/>
        </p:xfrm>
        <a:graphic>
          <a:graphicData uri="http://schemas.openxmlformats.org/drawingml/2006/table">
            <a:tbl>
              <a:tblPr/>
              <a:tblGrid>
                <a:gridCol w="872808">
                  <a:extLst>
                    <a:ext uri="{9D8B030D-6E8A-4147-A177-3AD203B41FA5}">
                      <a16:colId xmlns:a16="http://schemas.microsoft.com/office/drawing/2014/main" val="944515950"/>
                    </a:ext>
                  </a:extLst>
                </a:gridCol>
                <a:gridCol w="3266758">
                  <a:extLst>
                    <a:ext uri="{9D8B030D-6E8A-4147-A177-3AD203B41FA5}">
                      <a16:colId xmlns:a16="http://schemas.microsoft.com/office/drawing/2014/main" val="2646873555"/>
                    </a:ext>
                  </a:extLst>
                </a:gridCol>
              </a:tblGrid>
              <a:tr h="385008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079169"/>
                  </a:ext>
                </a:extLst>
              </a:tr>
              <a:tr h="3393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 de producto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62989"/>
                  </a:ext>
                </a:extLst>
              </a:tr>
              <a:tr h="3807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Administrativo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5948"/>
                  </a:ext>
                </a:extLst>
              </a:tr>
              <a:tr h="348895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Vendedores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236016"/>
                  </a:ext>
                </a:extLst>
              </a:tr>
              <a:tr h="44319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Agentes de Seguros y/o Fianzas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719166"/>
                  </a:ext>
                </a:extLst>
              </a:tr>
              <a:tr h="3558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Cédula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672016"/>
                  </a:ext>
                </a:extLst>
              </a:tr>
              <a:tr h="3642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Tradicional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86383"/>
                  </a:ext>
                </a:extLst>
              </a:tr>
              <a:tr h="26172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16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12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Siniestros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26332"/>
              </p:ext>
            </p:extLst>
          </p:nvPr>
        </p:nvGraphicFramePr>
        <p:xfrm>
          <a:off x="755576" y="1916832"/>
          <a:ext cx="7036110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026031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producto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8042"/>
              </p:ext>
            </p:extLst>
          </p:nvPr>
        </p:nvGraphicFramePr>
        <p:xfrm>
          <a:off x="2203848" y="2924944"/>
          <a:ext cx="4139566" cy="2878982"/>
        </p:xfrm>
        <a:graphic>
          <a:graphicData uri="http://schemas.openxmlformats.org/drawingml/2006/table">
            <a:tbl>
              <a:tblPr/>
              <a:tblGrid>
                <a:gridCol w="872808">
                  <a:extLst>
                    <a:ext uri="{9D8B030D-6E8A-4147-A177-3AD203B41FA5}">
                      <a16:colId xmlns:a16="http://schemas.microsoft.com/office/drawing/2014/main" val="944515950"/>
                    </a:ext>
                  </a:extLst>
                </a:gridCol>
                <a:gridCol w="3266758">
                  <a:extLst>
                    <a:ext uri="{9D8B030D-6E8A-4147-A177-3AD203B41FA5}">
                      <a16:colId xmlns:a16="http://schemas.microsoft.com/office/drawing/2014/main" val="2646873555"/>
                    </a:ext>
                  </a:extLst>
                </a:gridCol>
              </a:tblGrid>
              <a:tr h="385008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079169"/>
                  </a:ext>
                </a:extLst>
              </a:tr>
              <a:tr h="3393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 de producto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62989"/>
                  </a:ext>
                </a:extLst>
              </a:tr>
              <a:tr h="3807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Administrativo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5948"/>
                  </a:ext>
                </a:extLst>
              </a:tr>
              <a:tr h="348895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Vendedores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236016"/>
                  </a:ext>
                </a:extLst>
              </a:tr>
              <a:tr h="44319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Agentes de Seguros y/o Fianzas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719166"/>
                  </a:ext>
                </a:extLst>
              </a:tr>
              <a:tr h="35580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Cédula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672016"/>
                  </a:ext>
                </a:extLst>
              </a:tr>
              <a:tr h="36427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Tradicional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86383"/>
                  </a:ext>
                </a:extLst>
              </a:tr>
              <a:tr h="26172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16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61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Siniestros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8261"/>
              </p:ext>
            </p:extLst>
          </p:nvPr>
        </p:nvGraphicFramePr>
        <p:xfrm>
          <a:off x="755576" y="1916832"/>
          <a:ext cx="7240580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230501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recuperación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67204"/>
              </p:ext>
            </p:extLst>
          </p:nvPr>
        </p:nvGraphicFramePr>
        <p:xfrm>
          <a:off x="791439" y="2827967"/>
          <a:ext cx="7222224" cy="2970327"/>
        </p:xfrm>
        <a:graphic>
          <a:graphicData uri="http://schemas.openxmlformats.org/drawingml/2006/table">
            <a:tbl>
              <a:tblPr/>
              <a:tblGrid>
                <a:gridCol w="881356">
                  <a:extLst>
                    <a:ext uri="{9D8B030D-6E8A-4147-A177-3AD203B41FA5}">
                      <a16:colId xmlns:a16="http://schemas.microsoft.com/office/drawing/2014/main" val="2616753623"/>
                    </a:ext>
                  </a:extLst>
                </a:gridCol>
                <a:gridCol w="6340868">
                  <a:extLst>
                    <a:ext uri="{9D8B030D-6E8A-4147-A177-3AD203B41FA5}">
                      <a16:colId xmlns:a16="http://schemas.microsoft.com/office/drawing/2014/main" val="4023974366"/>
                    </a:ext>
                  </a:extLst>
                </a:gridCol>
              </a:tblGrid>
              <a:tr h="341367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8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930102"/>
                  </a:ext>
                </a:extLst>
              </a:tr>
              <a:tr h="255385"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Clave</a:t>
                      </a:r>
                      <a:endParaRPr lang="es-MX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garantía de recuperación</a:t>
                      </a:r>
                      <a:endParaRPr lang="es-MX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13737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Acreditada solvencia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836098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Afectación en Garantía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462572"/>
                  </a:ext>
                </a:extLst>
              </a:tr>
              <a:tr h="666695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Carta de Crédito “Stand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” o Carta de crédito de Instituciones de Crédito Extranjeras con calificación “Superior o Excelente”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619509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331000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 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garantía de 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recuperación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010145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901501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Seguro de Caución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319463"/>
                  </a:ext>
                </a:extLst>
              </a:tr>
              <a:tr h="241269">
                <a:tc>
                  <a:txBody>
                    <a:bodyPr/>
                    <a:lstStyle/>
                    <a:p>
                      <a:pPr marL="0" indent="18288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</a:t>
                      </a:r>
                      <a:endParaRPr lang="es-MX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Otra garantía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658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87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Catálogos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 smtClean="0">
                <a:solidFill>
                  <a:srgbClr val="000099"/>
                </a:solidFill>
              </a:rPr>
              <a:t>Tabla Siniestros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87200"/>
              </p:ext>
            </p:extLst>
          </p:nvPr>
        </p:nvGraphicFramePr>
        <p:xfrm>
          <a:off x="755576" y="1916832"/>
          <a:ext cx="7240580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230501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de caución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16322"/>
              </p:ext>
            </p:extLst>
          </p:nvPr>
        </p:nvGraphicFramePr>
        <p:xfrm>
          <a:off x="1979712" y="2996952"/>
          <a:ext cx="4680520" cy="1587297"/>
        </p:xfrm>
        <a:graphic>
          <a:graphicData uri="http://schemas.openxmlformats.org/drawingml/2006/table">
            <a:tbl>
              <a:tblPr/>
              <a:tblGrid>
                <a:gridCol w="889789">
                  <a:extLst>
                    <a:ext uri="{9D8B030D-6E8A-4147-A177-3AD203B41FA5}">
                      <a16:colId xmlns:a16="http://schemas.microsoft.com/office/drawing/2014/main" val="1974986974"/>
                    </a:ext>
                  </a:extLst>
                </a:gridCol>
                <a:gridCol w="3790731">
                  <a:extLst>
                    <a:ext uri="{9D8B030D-6E8A-4147-A177-3AD203B41FA5}">
                      <a16:colId xmlns:a16="http://schemas.microsoft.com/office/drawing/2014/main" val="3081018305"/>
                    </a:ext>
                  </a:extLst>
                </a:gridCol>
              </a:tblGrid>
              <a:tr h="291153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Catálogo 15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64509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 de Caución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29382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just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Resarcimiento \ sin valor convenido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9592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just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Resarcimiento \ con valor convenido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30378"/>
                  </a:ext>
                </a:extLst>
              </a:tr>
              <a:tr h="29115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182880" algn="just">
                        <a:lnSpc>
                          <a:spcPts val="14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Penalidad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508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7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Interna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97759"/>
              </p:ext>
            </p:extLst>
          </p:nvPr>
        </p:nvGraphicFramePr>
        <p:xfrm>
          <a:off x="2168922" y="1469948"/>
          <a:ext cx="4923358" cy="144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17788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30557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Emisión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Suma asegurada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&gt;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Suma asegurada cedida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saced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&gt;=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5065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contratantes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numcont</a:t>
                      </a: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19757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39252"/>
              </p:ext>
            </p:extLst>
          </p:nvPr>
        </p:nvGraphicFramePr>
        <p:xfrm>
          <a:off x="1775879" y="3384063"/>
          <a:ext cx="5682630" cy="1805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05188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27744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l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Siniestros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reclamado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 &gt;= 0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pagado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montopag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recuperado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montorecup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recuperado de reaseguro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montoreas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142429" y="306722"/>
            <a:ext cx="671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 smtClean="0">
                <a:latin typeface="Calibri" pitchFamily="34" charset="0"/>
              </a:rPr>
              <a:t>Archivos Planos</a:t>
            </a:r>
            <a:endParaRPr lang="es-MX" sz="2800" b="1" dirty="0">
              <a:latin typeface="Calibri" pitchFamily="34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4 CuadroTexto"/>
          <p:cNvSpPr txBox="1">
            <a:spLocks noChangeArrowheads="1"/>
          </p:cNvSpPr>
          <p:nvPr/>
        </p:nvSpPr>
        <p:spPr bwMode="auto">
          <a:xfrm>
            <a:off x="683567" y="1171241"/>
            <a:ext cx="763284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dirty="0" smtClean="0">
                <a:solidFill>
                  <a:srgbClr val="000099"/>
                </a:solidFill>
              </a:rPr>
              <a:t>1. Datos Generales</a:t>
            </a:r>
          </a:p>
          <a:p>
            <a:pPr algn="just">
              <a:spcBef>
                <a:spcPts val="1200"/>
              </a:spcBef>
            </a:pPr>
            <a:r>
              <a:rPr lang="es-MX" dirty="0" smtClean="0"/>
              <a:t>Certificados </a:t>
            </a:r>
            <a:r>
              <a:rPr lang="es-MX" dirty="0"/>
              <a:t>a nivel tipo de producto que estuvieron </a:t>
            </a:r>
            <a:r>
              <a:rPr lang="es-MX" dirty="0">
                <a:solidFill>
                  <a:srgbClr val="C00000"/>
                </a:solidFill>
              </a:rPr>
              <a:t>expuestos</a:t>
            </a:r>
            <a:r>
              <a:rPr lang="es-MX" dirty="0"/>
              <a:t> del 1 de enero al 31 de diciembre del año de reporte </a:t>
            </a:r>
            <a:r>
              <a:rPr lang="es-MX" dirty="0">
                <a:solidFill>
                  <a:srgbClr val="C00000"/>
                </a:solidFill>
              </a:rPr>
              <a:t>y/o tuvieron algún movimiento</a:t>
            </a:r>
            <a:r>
              <a:rPr lang="es-MX" dirty="0"/>
              <a:t> en el periodo de reporte (emisión, cancelación, reinstalación, rehabilitación, endosos) </a:t>
            </a:r>
            <a:r>
              <a:rPr lang="es-MX" dirty="0">
                <a:solidFill>
                  <a:srgbClr val="FF0000"/>
                </a:solidFill>
              </a:rPr>
              <a:t>que haya afectado la contabilidad</a:t>
            </a:r>
            <a:r>
              <a:rPr lang="es-MX" dirty="0" smtClean="0">
                <a:solidFill>
                  <a:srgbClr val="FF0000"/>
                </a:solidFill>
              </a:rPr>
              <a:t>.</a:t>
            </a:r>
            <a:endParaRPr lang="es-ES" sz="2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72816" y="2924944"/>
            <a:ext cx="78282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rgbClr val="000099"/>
                </a:solidFill>
              </a:rPr>
              <a:t>2. </a:t>
            </a:r>
            <a:r>
              <a:rPr lang="es-ES" dirty="0" smtClean="0">
                <a:solidFill>
                  <a:srgbClr val="000099"/>
                </a:solidFill>
              </a:rPr>
              <a:t>Emisión</a:t>
            </a:r>
            <a:endParaRPr lang="es-ES" dirty="0">
              <a:solidFill>
                <a:srgbClr val="000099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es-MX" dirty="0"/>
              <a:t>Suma Asegurada para cada certificado a nivel tipo de producto que estén </a:t>
            </a:r>
            <a:r>
              <a:rPr lang="es-MX" dirty="0">
                <a:solidFill>
                  <a:srgbClr val="FF0000"/>
                </a:solidFill>
              </a:rPr>
              <a:t>vigentes</a:t>
            </a:r>
            <a:r>
              <a:rPr lang="es-MX" dirty="0"/>
              <a:t> al cierre del periodo de reporte</a:t>
            </a:r>
            <a:r>
              <a:rPr lang="es-MX" dirty="0" smtClean="0"/>
              <a:t>.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72815" y="4221088"/>
            <a:ext cx="78282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rgbClr val="000099"/>
                </a:solidFill>
              </a:rPr>
              <a:t>3. Siniestros</a:t>
            </a:r>
          </a:p>
          <a:p>
            <a:pPr algn="just">
              <a:spcBef>
                <a:spcPts val="1200"/>
              </a:spcBef>
            </a:pPr>
            <a:r>
              <a:rPr lang="es-MX" dirty="0"/>
              <a:t>Certificados con reclamaciones por tipo de producto y número de reclamación, </a:t>
            </a:r>
            <a:r>
              <a:rPr lang="es-MX" dirty="0">
                <a:solidFill>
                  <a:srgbClr val="C00000"/>
                </a:solidFill>
              </a:rPr>
              <a:t>tanto del ejercicio de reporte como de ejercicios anteriores</a:t>
            </a:r>
            <a:r>
              <a:rPr lang="es-MX" dirty="0"/>
              <a:t>, que hayan tenido movimientos en las reclamaciones  durante el periodo de reporte.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763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25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75341"/>
              </p:ext>
            </p:extLst>
          </p:nvPr>
        </p:nvGraphicFramePr>
        <p:xfrm>
          <a:off x="611560" y="1556792"/>
          <a:ext cx="7848872" cy="31569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74067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Datos</a:t>
                      </a:r>
                      <a:r>
                        <a:rPr lang="es-MX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Generales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Inicio de vigencia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inivig &lt;= finvig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 de vigencia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finvig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&gt;= </a:t>
                      </a: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fecha_corte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de cancelación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fechcanc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&lt;&gt; vacío entonces año </a:t>
                      </a: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fechcanc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año </a:t>
                      </a:r>
                      <a:r>
                        <a:rPr lang="es-ES" sz="1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fecha_corte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emisión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fechcanc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&lt;&gt; vacío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fechcanc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finvig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3978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fecha_corte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1177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 de venta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venta =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“3”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comdir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177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8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808761"/>
              </p:ext>
            </p:extLst>
          </p:nvPr>
        </p:nvGraphicFramePr>
        <p:xfrm>
          <a:off x="611560" y="1556792"/>
          <a:ext cx="7848872" cy="4195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74067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Datos</a:t>
                      </a:r>
                      <a:r>
                        <a:rPr lang="es-MX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Generales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 emitida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primced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&gt;0 y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0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primced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estatus=2 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moneda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=“10”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0 y año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año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fecha_corte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moneda=“10”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estatus &lt;&gt;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0 entonces año de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&lt;&gt; año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fecha_corte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(Estatus =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0 y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moneda=“10”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año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&lt;&gt; año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fecha_corte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02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314061"/>
              </p:ext>
            </p:extLst>
          </p:nvPr>
        </p:nvGraphicFramePr>
        <p:xfrm>
          <a:off x="611560" y="1556792"/>
          <a:ext cx="7848872" cy="4329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74067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Datos</a:t>
                      </a:r>
                      <a:r>
                        <a:rPr lang="es-MX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Generales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Comisión directa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comdir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0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comdir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primemi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Estatus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(Estatus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=“2” </a:t>
                      </a:r>
                      <a:r>
                        <a:rPr lang="es-MX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Estatus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=“3”)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fechcanc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vacio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 fechcanc &lt;&gt; vacio entonces (Estatus = "2" or Estatus ="3")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Estatus = "1" entonces finvig  &gt; fecha_corte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Estatus = "4" entonces finvig  &lt;= fecha_corte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3978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inivig&gt; fecha_corte y fechcanc = vacio entonces Estatus = "5"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53221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Estatus = "5"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inivig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fecha_corte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08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86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65396"/>
              </p:ext>
            </p:extLst>
          </p:nvPr>
        </p:nvGraphicFramePr>
        <p:xfrm>
          <a:off x="1691964" y="2184126"/>
          <a:ext cx="5688632" cy="725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358043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Emisión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 asegurada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saced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62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32575"/>
              </p:ext>
            </p:extLst>
          </p:nvPr>
        </p:nvGraphicFramePr>
        <p:xfrm>
          <a:off x="611560" y="1556792"/>
          <a:ext cx="7848872" cy="34468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74067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Siniestros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ocurrencia del siniestro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fechocur</a:t>
                      </a:r>
                      <a:r>
                        <a:rPr lang="es-MX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&lt;= </a:t>
                      </a:r>
                      <a:r>
                        <a:rPr lang="es-MX" sz="1600" baseline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89356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reclamación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año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&lt;= año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fecha_corte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pago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vacío entonces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= año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fecha_corte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vacío entonces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&gt;=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vacío entonces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&gt; 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&gt; 0 entonces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</a:t>
                      </a: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vacío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3978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recuperación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fechrecup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vacío entonces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fechrecup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= año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fecha_corte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53221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fechrecup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&lt;&gt; vacío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fechrecup</a:t>
                      </a: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&gt;= </a:t>
                      </a: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08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65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la misma Tabla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023472"/>
              </p:ext>
            </p:extLst>
          </p:nvPr>
        </p:nvGraphicFramePr>
        <p:xfrm>
          <a:off x="611560" y="1556792"/>
          <a:ext cx="7848872" cy="2886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740672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Siniestros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reclamado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 &gt;= montopag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 &gt;= montorecup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montoreas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pagado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montopag &gt;= montorecup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6262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montopag &gt;= montoreas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397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recuperado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montorecup &gt; 0 entonces tiprecup &lt;&gt; "09"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5322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reclamado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montopag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08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36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Tablas Distintas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26695"/>
              </p:ext>
            </p:extLst>
          </p:nvPr>
        </p:nvGraphicFramePr>
        <p:xfrm>
          <a:off x="611560" y="1556792"/>
          <a:ext cx="7848872" cy="144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Datos Generales y Siniestros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reclamación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fechrec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pago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fechpag &gt; fechemi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recuperación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fechrecup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fechemi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025483"/>
              </p:ext>
            </p:extLst>
          </p:nvPr>
        </p:nvGraphicFramePr>
        <p:xfrm>
          <a:off x="601418" y="3323634"/>
          <a:ext cx="7848872" cy="725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Datos Generales y Emisión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 Asegurada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Estatus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“5” 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entonces </a:t>
                      </a:r>
                      <a:r>
                        <a:rPr lang="es-MX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00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67879" y="281723"/>
            <a:ext cx="67368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Consistencia entre Campos de Tablas Distintas 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58949"/>
              </p:ext>
            </p:extLst>
          </p:nvPr>
        </p:nvGraphicFramePr>
        <p:xfrm>
          <a:off x="601418" y="1352184"/>
          <a:ext cx="7848872" cy="207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Emisión y Siniestros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reclamado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moneda = “10” entonces montorec &lt;= sa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pagado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moneda = “10”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montopag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29324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recuperado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moneda = “10”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montorecup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recuperado reaseguro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moneda = “10” entonces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montoreas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&lt;= </a:t>
                      </a:r>
                      <a:r>
                        <a:rPr lang="es-MX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942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38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83567" y="495681"/>
            <a:ext cx="67368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 de Contabilidad</a:t>
            </a: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87208"/>
              </p:ext>
            </p:extLst>
          </p:nvPr>
        </p:nvGraphicFramePr>
        <p:xfrm>
          <a:off x="1835696" y="2120632"/>
          <a:ext cx="5080621" cy="1080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6984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165354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770097">
                  <a:extLst>
                    <a:ext uri="{9D8B030D-6E8A-4147-A177-3AD203B41FA5}">
                      <a16:colId xmlns:a16="http://schemas.microsoft.com/office/drawing/2014/main" val="305315113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Campo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Reporte RR7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 prima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51435" indent="74295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5621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 emitida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Primas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040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51435" indent="74295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5621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 cedida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571499" y="1519895"/>
            <a:ext cx="28200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0099"/>
                </a:solidFill>
              </a:rPr>
              <a:t>Tabla Datos Generales</a:t>
            </a:r>
            <a:endParaRPr lang="es-ES" sz="2000" dirty="0">
              <a:solidFill>
                <a:srgbClr val="000099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30571" y="3785867"/>
            <a:ext cx="2101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0099"/>
                </a:solidFill>
              </a:rPr>
              <a:t>Tabla </a:t>
            </a:r>
            <a:r>
              <a:rPr lang="es-MX" dirty="0" smtClean="0">
                <a:solidFill>
                  <a:srgbClr val="000099"/>
                </a:solidFill>
              </a:rPr>
              <a:t>Siniestros</a:t>
            </a:r>
            <a:endParaRPr lang="es-ES" sz="2000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567925"/>
              </p:ext>
            </p:extLst>
          </p:nvPr>
        </p:nvGraphicFramePr>
        <p:xfrm>
          <a:off x="931540" y="4185977"/>
          <a:ext cx="7528892" cy="12592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5923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60871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2274259">
                  <a:extLst>
                    <a:ext uri="{9D8B030D-6E8A-4147-A177-3AD203B41FA5}">
                      <a16:colId xmlns:a16="http://schemas.microsoft.com/office/drawing/2014/main" val="3053151133"/>
                    </a:ext>
                  </a:extLst>
                </a:gridCol>
              </a:tblGrid>
              <a:tr h="419749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Campo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Reporte RR7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Clave </a:t>
                      </a:r>
                      <a:r>
                        <a:rPr lang="es-ES" sz="1600" b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siniestralidad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419749">
                <a:tc>
                  <a:txBody>
                    <a:bodyPr/>
                    <a:lstStyle/>
                    <a:p>
                      <a:pPr marL="51435" indent="74295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5621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Monto reclamado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Costo de Siniestralidad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050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  <a:tr h="419749">
                <a:tc>
                  <a:txBody>
                    <a:bodyPr/>
                    <a:lstStyle/>
                    <a:p>
                      <a:pPr marL="51435" indent="74295" algn="just">
                        <a:lnSpc>
                          <a:spcPts val="1080"/>
                        </a:lnSpc>
                        <a:spcAft>
                          <a:spcPts val="0"/>
                        </a:spcAft>
                        <a:tabLst>
                          <a:tab pos="156210" algn="l"/>
                        </a:tabLs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Monto recuperado reaseguro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Costo de Siniestralidad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92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9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83567" y="495681"/>
            <a:ext cx="67368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Correspondencia entre </a:t>
            </a:r>
            <a:r>
              <a:rPr lang="es-MX" sz="2800" dirty="0" smtClean="0">
                <a:latin typeface="Calibri" pitchFamily="34" charset="0"/>
              </a:rPr>
              <a:t>tablas</a:t>
            </a:r>
            <a:endParaRPr lang="es-MX" sz="2800" dirty="0">
              <a:latin typeface="Calibri" pitchFamily="34" charset="0"/>
            </a:endParaRP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571498" y="2348880"/>
            <a:ext cx="79295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</a:rPr>
              <a:t>Caso 1)  </a:t>
            </a:r>
            <a:r>
              <a:rPr lang="es-MX" b="1" dirty="0" smtClean="0"/>
              <a:t>Datos Generales </a:t>
            </a:r>
            <a:r>
              <a:rPr lang="es-MX" b="1" dirty="0" smtClean="0">
                <a:sym typeface="Symbol" panose="05050102010706020507" pitchFamily="18" charset="2"/>
              </a:rPr>
              <a:t> </a:t>
            </a:r>
            <a:r>
              <a:rPr lang="es-MX" b="1" dirty="0" smtClean="0"/>
              <a:t>Emisión</a:t>
            </a:r>
          </a:p>
          <a:p>
            <a:endParaRPr lang="es-MX" dirty="0" smtClean="0"/>
          </a:p>
          <a:p>
            <a:pPr algn="just"/>
            <a:r>
              <a:rPr lang="es-MX" dirty="0" smtClean="0"/>
              <a:t>Esto se cumple si el Estatus del Certificado es distinto a cancelado o anticipado.</a:t>
            </a:r>
            <a:endParaRPr lang="es-MX" dirty="0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087281"/>
              </p:ext>
            </p:extLst>
          </p:nvPr>
        </p:nvGraphicFramePr>
        <p:xfrm>
          <a:off x="1259632" y="3956200"/>
          <a:ext cx="6264696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339273236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Llave foránea para la búsqueda entre tablas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4543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Clave compañía + Número de certificado + Tipo de producto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5068555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571498" y="1483459"/>
            <a:ext cx="7929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Existen algunas reglas de correspondencia entre algunas tablas que se deben validar.</a:t>
            </a:r>
          </a:p>
        </p:txBody>
      </p:sp>
    </p:spTree>
    <p:extLst>
      <p:ext uri="{BB962C8B-B14F-4D97-AF65-F5344CB8AC3E}">
        <p14:creationId xmlns:p14="http://schemas.microsoft.com/office/powerpoint/2010/main" val="20422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34946" y="364304"/>
            <a:ext cx="73448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 smtClean="0">
                <a:latin typeface="Calibri" pitchFamily="34" charset="0"/>
              </a:rPr>
              <a:t>Consideraciones para el llenado de los archivos</a:t>
            </a:r>
            <a:endParaRPr lang="es-MX" sz="2800" b="1" dirty="0">
              <a:latin typeface="Calibri" pitchFamily="34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571500" y="1196752"/>
            <a:ext cx="7888932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buClr>
                <a:srgbClr val="000099"/>
              </a:buClr>
              <a:buFont typeface="+mj-lt"/>
              <a:buAutoNum type="arabicPeriod"/>
            </a:pPr>
            <a:r>
              <a:rPr lang="es-MX" dirty="0" smtClean="0"/>
              <a:t>Los archivos </a:t>
            </a:r>
            <a:r>
              <a:rPr lang="es-MX" dirty="0"/>
              <a:t>deben ser de tipo texto con separadores, es decir, cada una </a:t>
            </a:r>
            <a:r>
              <a:rPr lang="es-MX" dirty="0" smtClean="0"/>
              <a:t>de </a:t>
            </a:r>
            <a:r>
              <a:rPr lang="es-MX" dirty="0"/>
              <a:t>sus columnas (variables) deberán estar </a:t>
            </a:r>
            <a:r>
              <a:rPr lang="es-MX" dirty="0">
                <a:solidFill>
                  <a:srgbClr val="FF0000"/>
                </a:solidFill>
              </a:rPr>
              <a:t>separadas por pipes |</a:t>
            </a:r>
            <a:r>
              <a:rPr lang="es-MX" dirty="0"/>
              <a:t>, de tal manera que si el valor a reportar es cero, el campo de la variable se debe registrar con un solo cero y si el valor es nulo el campo se debe dejar vacío, a menos que se especifique lo contrario, por lo que en el archivo de tipo texto el campo aparecerá con dos pipes seguidos </a:t>
            </a:r>
            <a:r>
              <a:rPr lang="es-MX" dirty="0" smtClean="0"/>
              <a:t>||.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/>
            </a:pPr>
            <a:r>
              <a:rPr lang="es-MX" dirty="0" smtClean="0">
                <a:solidFill>
                  <a:srgbClr val="FF0000"/>
                </a:solidFill>
              </a:rPr>
              <a:t>Al </a:t>
            </a:r>
            <a:r>
              <a:rPr lang="es-MX" dirty="0">
                <a:solidFill>
                  <a:srgbClr val="FF0000"/>
                </a:solidFill>
              </a:rPr>
              <a:t>final </a:t>
            </a:r>
            <a:r>
              <a:rPr lang="es-MX" dirty="0"/>
              <a:t>de cada registro (después del último pipe) se debe capturar un punto y coma </a:t>
            </a:r>
            <a:r>
              <a:rPr lang="es-MX" dirty="0">
                <a:solidFill>
                  <a:srgbClr val="FF0000"/>
                </a:solidFill>
              </a:rPr>
              <a:t>(;)</a:t>
            </a:r>
            <a:r>
              <a:rPr lang="es-MX" dirty="0"/>
              <a:t> y cuando continúe otro registro, se deberá separar por un salto de renglón después del punto y </a:t>
            </a:r>
            <a:r>
              <a:rPr lang="es-MX" dirty="0" smtClean="0"/>
              <a:t>coma.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/>
            </a:pPr>
            <a:r>
              <a:rPr lang="es-MX" dirty="0" smtClean="0"/>
              <a:t>Las </a:t>
            </a:r>
            <a:r>
              <a:rPr lang="es-MX" dirty="0"/>
              <a:t>variables se deben registrar en el mismo orden que se definió en la estructura del archivo </a:t>
            </a:r>
            <a:r>
              <a:rPr lang="es-MX" dirty="0" smtClean="0"/>
              <a:t>plano.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/>
            </a:pPr>
            <a:r>
              <a:rPr lang="es-MX" dirty="0" smtClean="0"/>
              <a:t>La </a:t>
            </a:r>
            <a:r>
              <a:rPr lang="es-MX" dirty="0"/>
              <a:t>información que se debe reportar corresponderá a la emisión del </a:t>
            </a:r>
            <a:r>
              <a:rPr lang="es-MX" dirty="0">
                <a:solidFill>
                  <a:srgbClr val="C00000"/>
                </a:solidFill>
              </a:rPr>
              <a:t>seguro directo</a:t>
            </a:r>
            <a:r>
              <a:rPr lang="es-MX" dirty="0"/>
              <a:t>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36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183567" y="495681"/>
            <a:ext cx="67368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Correspondencia entre </a:t>
            </a:r>
            <a:r>
              <a:rPr lang="es-MX" sz="2800" dirty="0" smtClean="0">
                <a:latin typeface="Calibri" pitchFamily="34" charset="0"/>
              </a:rPr>
              <a:t>tablas</a:t>
            </a:r>
            <a:endParaRPr lang="es-MX" sz="2800" dirty="0">
              <a:latin typeface="Calibri" pitchFamily="34" charset="0"/>
            </a:endParaRPr>
          </a:p>
        </p:txBody>
      </p:sp>
      <p:cxnSp>
        <p:nvCxnSpPr>
          <p:cNvPr id="3" name="3 Conector recto"/>
          <p:cNvCxnSpPr/>
          <p:nvPr/>
        </p:nvCxnSpPr>
        <p:spPr>
          <a:xfrm>
            <a:off x="571499" y="1233449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/>
          <p:cNvSpPr/>
          <p:nvPr/>
        </p:nvSpPr>
        <p:spPr>
          <a:xfrm>
            <a:off x="571498" y="1483459"/>
            <a:ext cx="7929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Existen algunas reglas de correspondencia entre algunas tablas que se deben validar.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71497" y="2355494"/>
            <a:ext cx="79295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</a:rPr>
              <a:t>Caso </a:t>
            </a:r>
            <a:r>
              <a:rPr lang="es-MX" b="1" dirty="0" smtClean="0">
                <a:solidFill>
                  <a:srgbClr val="C00000"/>
                </a:solidFill>
              </a:rPr>
              <a:t>2)  </a:t>
            </a:r>
            <a:r>
              <a:rPr lang="es-MX" b="1" dirty="0" smtClean="0"/>
              <a:t>Siniestros </a:t>
            </a:r>
            <a:r>
              <a:rPr lang="es-MX" b="1" dirty="0" smtClean="0">
                <a:sym typeface="Symbol" panose="05050102010706020507" pitchFamily="18" charset="2"/>
              </a:rPr>
              <a:t> </a:t>
            </a:r>
            <a:r>
              <a:rPr lang="es-MX" b="1" dirty="0" smtClean="0"/>
              <a:t>Datos Generales</a:t>
            </a:r>
          </a:p>
          <a:p>
            <a:endParaRPr lang="es-MX" dirty="0"/>
          </a:p>
          <a:p>
            <a:pPr algn="just"/>
            <a:r>
              <a:rPr lang="es-MX" dirty="0"/>
              <a:t>Esto se cumple si la Fecha de </a:t>
            </a:r>
            <a:r>
              <a:rPr lang="es-MX" dirty="0" smtClean="0"/>
              <a:t>Ocurrencia del Siniestro </a:t>
            </a:r>
            <a:r>
              <a:rPr lang="es-MX" dirty="0"/>
              <a:t>es durante el año de </a:t>
            </a:r>
            <a:r>
              <a:rPr lang="es-MX" dirty="0" smtClean="0"/>
              <a:t>reporte.</a:t>
            </a:r>
            <a:endParaRPr lang="es-MX" dirty="0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35606"/>
              </p:ext>
            </p:extLst>
          </p:nvPr>
        </p:nvGraphicFramePr>
        <p:xfrm>
          <a:off x="1259632" y="3789040"/>
          <a:ext cx="6264696" cy="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339273236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Llave foránea para la búsqueda entre tablas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4543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Clave compañía + Número de certificado + Tipo de producto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5068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67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34946" y="364304"/>
            <a:ext cx="73448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 smtClean="0">
                <a:latin typeface="Calibri" pitchFamily="34" charset="0"/>
              </a:rPr>
              <a:t>Consideraciones para el llenado de los archivos</a:t>
            </a:r>
            <a:endParaRPr lang="es-MX" sz="2800" b="1" dirty="0">
              <a:latin typeface="Calibri" pitchFamily="34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571500" y="1340182"/>
            <a:ext cx="7888932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buClr>
                <a:srgbClr val="000099"/>
              </a:buClr>
              <a:buFont typeface="+mj-lt"/>
              <a:buAutoNum type="arabicPeriod" startAt="5"/>
            </a:pPr>
            <a:r>
              <a:rPr lang="es-MX" dirty="0"/>
              <a:t>Se deben considerar todos los documentos que estuvieron </a:t>
            </a:r>
            <a:r>
              <a:rPr lang="es-MX" dirty="0">
                <a:solidFill>
                  <a:srgbClr val="C00000"/>
                </a:solidFill>
              </a:rPr>
              <a:t>al menos un día en vigor</a:t>
            </a:r>
            <a:r>
              <a:rPr lang="es-MX" dirty="0"/>
              <a:t> dentro del periodo de reporte</a:t>
            </a:r>
            <a:r>
              <a:rPr lang="es-MX" dirty="0" smtClean="0"/>
              <a:t>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 startAt="5"/>
            </a:pPr>
            <a:r>
              <a:rPr lang="es-MX" dirty="0"/>
              <a:t>Se incluirán los certificados que hayan tenido movimientos de reclamación durante el periodo de reporte, </a:t>
            </a:r>
            <a:r>
              <a:rPr lang="es-MX" dirty="0">
                <a:solidFill>
                  <a:srgbClr val="C00000"/>
                </a:solidFill>
              </a:rPr>
              <a:t>ya sea de una reclamación recibida en el periodo o en ejercicios anteriores</a:t>
            </a:r>
            <a:r>
              <a:rPr lang="es-MX" dirty="0"/>
              <a:t>. Por cada reclamación se debe llenar un registro</a:t>
            </a:r>
            <a:r>
              <a:rPr lang="es-MX" dirty="0" smtClean="0"/>
              <a:t>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 startAt="5"/>
            </a:pPr>
            <a:r>
              <a:rPr lang="es-MX" dirty="0"/>
              <a:t>El registro de las variables correspondientes a montos, se debe efectuar en </a:t>
            </a:r>
            <a:r>
              <a:rPr lang="es-MX" dirty="0">
                <a:solidFill>
                  <a:srgbClr val="C00000"/>
                </a:solidFill>
              </a:rPr>
              <a:t>moneda nacional </a:t>
            </a:r>
            <a:r>
              <a:rPr lang="es-MX" dirty="0"/>
              <a:t>(pesos</a:t>
            </a:r>
            <a:r>
              <a:rPr lang="es-MX" dirty="0" smtClean="0"/>
              <a:t>).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 startAt="5"/>
            </a:pPr>
            <a:r>
              <a:rPr lang="es-MX" dirty="0"/>
              <a:t>Los ceros contenidos en las claves de los catálogos deberán ser considerados al capturar los datos</a:t>
            </a:r>
            <a:r>
              <a:rPr lang="es-MX" dirty="0" smtClean="0"/>
              <a:t>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383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34946" y="364304"/>
            <a:ext cx="73448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 smtClean="0">
                <a:latin typeface="Calibri" pitchFamily="34" charset="0"/>
              </a:rPr>
              <a:t>Consideraciones para el llenado de los archivos</a:t>
            </a:r>
            <a:endParaRPr lang="es-MX" sz="2800" b="1" dirty="0">
              <a:latin typeface="Calibri" pitchFamily="34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612131" y="1340768"/>
            <a:ext cx="788893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buClr>
                <a:srgbClr val="000099"/>
              </a:buClr>
              <a:buFont typeface="+mj-lt"/>
              <a:buAutoNum type="arabicPeriod" startAt="9"/>
            </a:pPr>
            <a:r>
              <a:rPr lang="es-ES" sz="1600" dirty="0"/>
              <a:t>Para los montos en dólares que se reporten en los campos de </a:t>
            </a:r>
            <a:r>
              <a:rPr lang="es-ES" sz="1600" dirty="0">
                <a:solidFill>
                  <a:srgbClr val="C00000"/>
                </a:solidFill>
              </a:rPr>
              <a:t>Suma Asegurada y Suma Asegurada Cedida</a:t>
            </a:r>
            <a:r>
              <a:rPr lang="es-ES" sz="1600" dirty="0"/>
              <a:t> se utilizará el </a:t>
            </a:r>
            <a:r>
              <a:rPr lang="es-ES" sz="1600" dirty="0">
                <a:solidFill>
                  <a:srgbClr val="C00000"/>
                </a:solidFill>
              </a:rPr>
              <a:t>tipo de cambio</a:t>
            </a:r>
            <a:r>
              <a:rPr lang="es-ES" sz="1600" dirty="0"/>
              <a:t> del </a:t>
            </a:r>
            <a:r>
              <a:rPr lang="es-ES" sz="1600" dirty="0">
                <a:solidFill>
                  <a:srgbClr val="C00000"/>
                </a:solidFill>
              </a:rPr>
              <a:t>cierre anual </a:t>
            </a:r>
            <a:r>
              <a:rPr lang="es-ES" sz="1600" dirty="0"/>
              <a:t>del ejercicio a </a:t>
            </a:r>
            <a:r>
              <a:rPr lang="es-ES" sz="1600" dirty="0" smtClean="0"/>
              <a:t>reportar. </a:t>
            </a:r>
            <a:r>
              <a:rPr lang="es-MX" sz="1600" dirty="0"/>
              <a:t>Para los montos de </a:t>
            </a:r>
            <a:r>
              <a:rPr lang="es-ES" sz="1600" dirty="0">
                <a:solidFill>
                  <a:srgbClr val="C00000"/>
                </a:solidFill>
              </a:rPr>
              <a:t>Primas, Comisiones, Monto Reclamado y Monto Recuperado de Reaseguro</a:t>
            </a:r>
            <a:r>
              <a:rPr lang="es-MX" sz="1600" dirty="0" smtClean="0"/>
              <a:t>, </a:t>
            </a:r>
            <a:r>
              <a:rPr lang="es-MX" sz="1600" dirty="0"/>
              <a:t>el </a:t>
            </a:r>
            <a:r>
              <a:rPr lang="es-MX" sz="1600" dirty="0">
                <a:solidFill>
                  <a:srgbClr val="C00000"/>
                </a:solidFill>
              </a:rPr>
              <a:t>tipo de cambio </a:t>
            </a:r>
            <a:r>
              <a:rPr lang="es-ES" sz="1600" dirty="0"/>
              <a:t>que se manejará será el correspondiente al usado para el </a:t>
            </a:r>
            <a:r>
              <a:rPr lang="es-ES" sz="1600" dirty="0">
                <a:solidFill>
                  <a:srgbClr val="C00000"/>
                </a:solidFill>
              </a:rPr>
              <a:t>registro contable de cada mes</a:t>
            </a:r>
            <a:r>
              <a:rPr lang="es-MX" sz="1600" dirty="0" smtClean="0">
                <a:solidFill>
                  <a:srgbClr val="C00000"/>
                </a:solidFill>
              </a:rPr>
              <a:t> </a:t>
            </a:r>
            <a:r>
              <a:rPr lang="es-MX" sz="1600" dirty="0"/>
              <a:t>(Reporte Regulatorio Sobre Estados Financieros RR7). </a:t>
            </a:r>
            <a:r>
              <a:rPr lang="es-ES" sz="1600" dirty="0"/>
              <a:t>En los </a:t>
            </a:r>
            <a:r>
              <a:rPr lang="es-ES" sz="1600" dirty="0">
                <a:solidFill>
                  <a:srgbClr val="C00000"/>
                </a:solidFill>
              </a:rPr>
              <a:t>demás montos </a:t>
            </a:r>
            <a:r>
              <a:rPr lang="es-ES" sz="1600" dirty="0"/>
              <a:t>se utilizará el </a:t>
            </a:r>
            <a:r>
              <a:rPr lang="es-ES" sz="1600" dirty="0">
                <a:solidFill>
                  <a:srgbClr val="C00000"/>
                </a:solidFill>
              </a:rPr>
              <a:t>tipo de cambio</a:t>
            </a:r>
            <a:r>
              <a:rPr lang="es-ES" sz="1600" dirty="0"/>
              <a:t> que se tenga </a:t>
            </a:r>
            <a:r>
              <a:rPr lang="es-ES" sz="1600" dirty="0">
                <a:solidFill>
                  <a:srgbClr val="C00000"/>
                </a:solidFill>
              </a:rPr>
              <a:t>al momento de su registro</a:t>
            </a:r>
            <a:r>
              <a:rPr lang="es-MX" sz="1600" dirty="0" smtClean="0"/>
              <a:t>.</a:t>
            </a:r>
            <a:endParaRPr lang="es-MX" sz="1600" dirty="0"/>
          </a:p>
          <a:p>
            <a:pPr marL="342900" indent="-342900" algn="just">
              <a:buClr>
                <a:srgbClr val="000099"/>
              </a:buClr>
              <a:buFont typeface="+mj-lt"/>
              <a:buAutoNum type="arabicPeriod" startAt="9"/>
            </a:pPr>
            <a:endParaRPr lang="es-MX" sz="1600" dirty="0" smtClean="0"/>
          </a:p>
          <a:p>
            <a:pPr marL="342900" indent="-342900" algn="just">
              <a:buClr>
                <a:srgbClr val="000099"/>
              </a:buClr>
              <a:buFont typeface="+mj-lt"/>
              <a:buAutoNum type="arabicPeriod" startAt="9"/>
            </a:pPr>
            <a:r>
              <a:rPr lang="es-MX" sz="1600" dirty="0" smtClean="0"/>
              <a:t>Las </a:t>
            </a:r>
            <a:r>
              <a:rPr lang="es-MX" sz="1600" dirty="0"/>
              <a:t>variables </a:t>
            </a:r>
            <a:r>
              <a:rPr lang="es-MX" sz="1600" dirty="0">
                <a:solidFill>
                  <a:srgbClr val="C00000"/>
                </a:solidFill>
              </a:rPr>
              <a:t>prima emitida, prima </a:t>
            </a:r>
            <a:r>
              <a:rPr lang="es-MX" sz="1600" dirty="0" smtClean="0">
                <a:solidFill>
                  <a:srgbClr val="C00000"/>
                </a:solidFill>
              </a:rPr>
              <a:t>cedida, comisiones </a:t>
            </a:r>
            <a:r>
              <a:rPr lang="es-MX" sz="1600" dirty="0">
                <a:solidFill>
                  <a:srgbClr val="C00000"/>
                </a:solidFill>
              </a:rPr>
              <a:t>y todas las variables numéricas</a:t>
            </a:r>
            <a:r>
              <a:rPr lang="es-MX" sz="1600" dirty="0"/>
              <a:t> de la tabla de siniestros se deben reportar con </a:t>
            </a:r>
            <a:r>
              <a:rPr lang="es-MX" sz="1600" dirty="0">
                <a:solidFill>
                  <a:srgbClr val="C00000"/>
                </a:solidFill>
              </a:rPr>
              <a:t>2 decimales</a:t>
            </a:r>
            <a:r>
              <a:rPr lang="es-MX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buClr>
                <a:srgbClr val="000099"/>
              </a:buClr>
              <a:buFont typeface="+mj-lt"/>
              <a:buAutoNum type="arabicPeriod" startAt="9"/>
            </a:pPr>
            <a:r>
              <a:rPr lang="es-MX" sz="1600" dirty="0"/>
              <a:t>Para los campos que se llenan con </a:t>
            </a:r>
            <a:r>
              <a:rPr lang="es-MX" sz="1600" dirty="0">
                <a:solidFill>
                  <a:srgbClr val="C00000"/>
                </a:solidFill>
              </a:rPr>
              <a:t>catálogos</a:t>
            </a:r>
            <a:r>
              <a:rPr lang="es-MX" sz="1600" dirty="0"/>
              <a:t>, la institución deberá verificar si la información reportada  se puede clasificar dentro de alguna de las opciones específicas. Las instituciones que utilicen la clave de </a:t>
            </a:r>
            <a:r>
              <a:rPr lang="es-MX" sz="1600" dirty="0" smtClean="0">
                <a:solidFill>
                  <a:srgbClr val="C00000"/>
                </a:solidFill>
              </a:rPr>
              <a:t>“otros”, </a:t>
            </a:r>
            <a:r>
              <a:rPr lang="es-MX" sz="1600" dirty="0"/>
              <a:t>deberán </a:t>
            </a:r>
            <a:r>
              <a:rPr lang="es-MX" sz="1600" dirty="0">
                <a:solidFill>
                  <a:srgbClr val="C00000"/>
                </a:solidFill>
              </a:rPr>
              <a:t>indicar en su escrito de aclaraciones el desglose de los conceptos que no aparecen en el catálogo</a:t>
            </a:r>
            <a:r>
              <a:rPr lang="es-MX" sz="1600" dirty="0"/>
              <a:t>, para que se </a:t>
            </a:r>
            <a:r>
              <a:rPr lang="es-MX" sz="1600" dirty="0" smtClean="0"/>
              <a:t>genere </a:t>
            </a:r>
            <a:r>
              <a:rPr lang="es-MX" sz="1600" dirty="0"/>
              <a:t>la opción correspondiente y no sea motivo de emplazamiento.</a:t>
            </a:r>
            <a:endParaRPr lang="es-MX" sz="1600" dirty="0" smtClean="0"/>
          </a:p>
          <a:p>
            <a:pPr marL="342900" indent="-342900" algn="just">
              <a:buFont typeface="+mj-lt"/>
              <a:buAutoNum type="arabicPeriod" startAt="4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01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043608" y="378860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>
                <a:latin typeface="Calibri" pitchFamily="34" charset="0"/>
              </a:rPr>
              <a:t>Estructura de los archivos planos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456704" y="1055806"/>
            <a:ext cx="78889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dirty="0" smtClean="0">
                <a:solidFill>
                  <a:srgbClr val="000099"/>
                </a:solidFill>
              </a:rPr>
              <a:t>1. Datos Generales</a:t>
            </a:r>
            <a:endParaRPr lang="es-ES" dirty="0">
              <a:solidFill>
                <a:srgbClr val="000099"/>
              </a:solidFill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54107"/>
              </p:ext>
            </p:extLst>
          </p:nvPr>
        </p:nvGraphicFramePr>
        <p:xfrm>
          <a:off x="755576" y="1469090"/>
          <a:ext cx="7323364" cy="44801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3145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Longitud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 de certificado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numcert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16199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 de vigencia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inivig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09003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 de vigencia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finvig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923518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cancelación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fechcan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226935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emisión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fechemi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73567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Moneda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108530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 de venta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venta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089806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Entidad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entidad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839249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producto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tipprod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726983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 emitida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primemi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148050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 cedida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primced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043419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Comisión directa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comdir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96726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50"/>
                        </a:spcBef>
                        <a:spcAft>
                          <a:spcPts val="2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Estatus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estatus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36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043608" y="378860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>
                <a:latin typeface="Calibri" pitchFamily="34" charset="0"/>
              </a:rPr>
              <a:t>Estructura de los archivos planos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456704" y="1280815"/>
            <a:ext cx="78889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dirty="0" smtClean="0">
                <a:solidFill>
                  <a:srgbClr val="000099"/>
                </a:solidFill>
              </a:rPr>
              <a:t> 2. Emisión</a:t>
            </a:r>
            <a:endParaRPr lang="es-ES" dirty="0">
              <a:solidFill>
                <a:srgbClr val="000099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83622"/>
              </p:ext>
            </p:extLst>
          </p:nvPr>
        </p:nvGraphicFramePr>
        <p:xfrm>
          <a:off x="739488" y="1911804"/>
          <a:ext cx="7323364" cy="19200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06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93145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Longitud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certificado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numcert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16199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 de producto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tipprod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09003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 asegurada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Numérico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923518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 asegurada cedida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saced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Numérico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226935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contratantes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numcont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Numérico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73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83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043608" y="378860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b="1" dirty="0">
                <a:latin typeface="Calibri" pitchFamily="34" charset="0"/>
              </a:rPr>
              <a:t>Estructura de los archivos planos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456704" y="1129093"/>
            <a:ext cx="78889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dirty="0" smtClean="0">
                <a:solidFill>
                  <a:srgbClr val="000099"/>
                </a:solidFill>
              </a:rPr>
              <a:t> 3. Siniestros</a:t>
            </a:r>
            <a:endParaRPr lang="es-ES" dirty="0">
              <a:solidFill>
                <a:srgbClr val="000099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371624"/>
              </p:ext>
            </p:extLst>
          </p:nvPr>
        </p:nvGraphicFramePr>
        <p:xfrm>
          <a:off x="739488" y="1630040"/>
          <a:ext cx="7323364" cy="431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52192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613163543"/>
                    </a:ext>
                  </a:extLst>
                </a:gridCol>
                <a:gridCol w="963905">
                  <a:extLst>
                    <a:ext uri="{9D8B030D-6E8A-4147-A177-3AD203B41FA5}">
                      <a16:colId xmlns:a16="http://schemas.microsoft.com/office/drawing/2014/main" val="607118606"/>
                    </a:ext>
                  </a:extLst>
                </a:gridCol>
                <a:gridCol w="1374819">
                  <a:extLst>
                    <a:ext uri="{9D8B030D-6E8A-4147-A177-3AD203B41FA5}">
                      <a16:colId xmlns:a16="http://schemas.microsoft.com/office/drawing/2014/main" val="3782727791"/>
                    </a:ext>
                  </a:extLst>
                </a:gridCol>
              </a:tblGrid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Longitud</a:t>
                      </a:r>
                      <a:endParaRPr lang="es-MX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 de certificado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numcert</a:t>
                      </a:r>
                      <a:endParaRPr lang="es-MX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16199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producto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tipprod</a:t>
                      </a:r>
                      <a:endParaRPr lang="es-MX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723787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 de reclamación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numrec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673895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Ocurrencia del Siniestro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fechocur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866599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reclamación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726625"/>
                  </a:ext>
                </a:extLst>
              </a:tr>
              <a:tr h="524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pago de la reclamación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fechpag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073523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de recuperación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fechrecup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350892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 reclamado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montorec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5204399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 pagado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montopag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91197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 recuperado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montorecup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09003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 recuperado de reaseguro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montoreas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Numérico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923518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recuperación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tiprecup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226935"/>
                  </a:ext>
                </a:extLst>
              </a:tr>
              <a:tr h="287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caución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tipcauc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73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4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59632" y="31492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Llaves de identidad de registros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571501" y="1325667"/>
            <a:ext cx="792956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MX" dirty="0" smtClean="0"/>
              <a:t>La </a:t>
            </a:r>
            <a:r>
              <a:rPr lang="es-MX" dirty="0"/>
              <a:t>creación de una llave única por cada </a:t>
            </a:r>
            <a:r>
              <a:rPr lang="es-MX" dirty="0" smtClean="0"/>
              <a:t>registro </a:t>
            </a:r>
            <a:r>
              <a:rPr lang="es-MX" dirty="0" smtClean="0">
                <a:solidFill>
                  <a:srgbClr val="FF0000"/>
                </a:solidFill>
              </a:rPr>
              <a:t>previene </a:t>
            </a:r>
            <a:r>
              <a:rPr lang="es-MX" dirty="0">
                <a:solidFill>
                  <a:srgbClr val="FF0000"/>
                </a:solidFill>
              </a:rPr>
              <a:t>la duplicidad </a:t>
            </a:r>
            <a:r>
              <a:rPr lang="es-MX" dirty="0"/>
              <a:t>de registros en una </a:t>
            </a:r>
            <a:r>
              <a:rPr lang="es-MX" dirty="0" smtClean="0"/>
              <a:t>tabla.</a:t>
            </a:r>
            <a:endParaRPr lang="es-ES" sz="2000" dirty="0"/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911867"/>
              </p:ext>
            </p:extLst>
          </p:nvPr>
        </p:nvGraphicFramePr>
        <p:xfrm>
          <a:off x="1259632" y="2636912"/>
          <a:ext cx="6552728" cy="1280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10885">
                  <a:extLst>
                    <a:ext uri="{9D8B030D-6E8A-4147-A177-3AD203B41FA5}">
                      <a16:colId xmlns:a16="http://schemas.microsoft.com/office/drawing/2014/main" val="1457859814"/>
                    </a:ext>
                  </a:extLst>
                </a:gridCol>
                <a:gridCol w="4641843">
                  <a:extLst>
                    <a:ext uri="{9D8B030D-6E8A-4147-A177-3AD203B41FA5}">
                      <a16:colId xmlns:a16="http://schemas.microsoft.com/office/drawing/2014/main" val="1314925328"/>
                    </a:ext>
                  </a:extLst>
                </a:gridCol>
              </a:tblGrid>
              <a:tr h="320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Llave Única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5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00945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marL="1244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Datos Generales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marR="654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certificado + Tipo de producto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16199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marL="1244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Emisión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marR="654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certificado + Tipo de producto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09003"/>
                  </a:ext>
                </a:extLst>
              </a:tr>
              <a:tr h="320014">
                <a:tc>
                  <a:txBody>
                    <a:bodyPr/>
                    <a:lstStyle/>
                    <a:p>
                      <a:pPr marL="1244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Siniestros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marR="654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certificado + Número de reclamación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92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6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Taller Autos Dic 2018[20181210103430444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2019-01-11T06:00:00+00:00</Fecha>
    <Ejercicio xmlns="8a1bad36-d8b0-4cfa-9462-7c748c5ba06c">2018: Fianzas (CUSF)</Ejercicio>
    <Orden xmlns="8a1bad36-d8b0-4cfa-9462-7c748c5ba06c">C</Orden>
    <_dlc_DocId xmlns="fbb82a6a-a961-4754-99c6-5e8b59674839">ZUWP26PT267V-208-387</_dlc_DocId>
    <_dlc_DocIdUrl xmlns="fbb82a6a-a961-4754-99c6-5e8b59674839">
      <Url>https://www.cnsf.gob.mx/Sistemas/_layouts/15/DocIdRedir.aspx?ID=ZUWP26PT267V-208-387</Url>
      <Description>ZUWP26PT267V-208-387</Description>
    </_dlc_DocIdUrl>
  </documentManagement>
</p:properties>
</file>

<file path=customXml/itemProps1.xml><?xml version="1.0" encoding="utf-8"?>
<ds:datastoreItem xmlns:ds="http://schemas.openxmlformats.org/officeDocument/2006/customXml" ds:itemID="{1361BC1D-C175-4C50-A26E-36197D41693D}"/>
</file>

<file path=customXml/itemProps2.xml><?xml version="1.0" encoding="utf-8"?>
<ds:datastoreItem xmlns:ds="http://schemas.openxmlformats.org/officeDocument/2006/customXml" ds:itemID="{CBB2DAEB-F886-4C23-AE4C-11FF5DC09BE5}"/>
</file>

<file path=customXml/itemProps3.xml><?xml version="1.0" encoding="utf-8"?>
<ds:datastoreItem xmlns:ds="http://schemas.openxmlformats.org/officeDocument/2006/customXml" ds:itemID="{BB625395-91BB-43F0-9E89-3C940001AD26}"/>
</file>

<file path=customXml/itemProps4.xml><?xml version="1.0" encoding="utf-8"?>
<ds:datastoreItem xmlns:ds="http://schemas.openxmlformats.org/officeDocument/2006/customXml" ds:itemID="{3F001C97-87FF-437C-967D-0939A5BE7A33}"/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7637</TotalTime>
  <Words>2002</Words>
  <Application>Microsoft Office PowerPoint</Application>
  <PresentationFormat>Presentación en pantalla (4:3)</PresentationFormat>
  <Paragraphs>590</Paragraphs>
  <Slides>30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Symbol</vt:lpstr>
      <vt:lpstr>Times New Roman</vt:lpstr>
      <vt:lpstr>Wingdings</vt:lpstr>
      <vt:lpstr>Gallery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Caución_diciembre 2018</dc:title>
  <dc:creator>ERVin</dc:creator>
  <cp:lastModifiedBy>RICARDO HUMBERTO SEVILLA AGUILAR</cp:lastModifiedBy>
  <cp:revision>654</cp:revision>
  <dcterms:created xsi:type="dcterms:W3CDTF">2008-01-14T02:59:13Z</dcterms:created>
  <dcterms:modified xsi:type="dcterms:W3CDTF">2019-01-11T15:37:23Z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08b08cfc-b1fd-4eaa-9939-4e33dc1180cc</vt:lpwstr>
  </property>
</Properties>
</file>