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4673" r:id="rId5"/>
  </p:sldMasterIdLst>
  <p:notesMasterIdLst>
    <p:notesMasterId r:id="rId36"/>
  </p:notesMasterIdLst>
  <p:handoutMasterIdLst>
    <p:handoutMasterId r:id="rId37"/>
  </p:handoutMasterIdLst>
  <p:sldIdLst>
    <p:sldId id="257" r:id="rId6"/>
    <p:sldId id="386" r:id="rId7"/>
    <p:sldId id="407" r:id="rId8"/>
    <p:sldId id="413" r:id="rId9"/>
    <p:sldId id="414" r:id="rId10"/>
    <p:sldId id="408" r:id="rId11"/>
    <p:sldId id="415" r:id="rId12"/>
    <p:sldId id="418" r:id="rId13"/>
    <p:sldId id="410" r:id="rId14"/>
    <p:sldId id="419" r:id="rId15"/>
    <p:sldId id="420" r:id="rId16"/>
    <p:sldId id="421" r:id="rId17"/>
    <p:sldId id="422" r:id="rId18"/>
    <p:sldId id="424" r:id="rId19"/>
    <p:sldId id="425" r:id="rId20"/>
    <p:sldId id="426" r:id="rId21"/>
    <p:sldId id="427" r:id="rId22"/>
    <p:sldId id="428" r:id="rId23"/>
    <p:sldId id="423" r:id="rId24"/>
    <p:sldId id="430" r:id="rId25"/>
    <p:sldId id="431" r:id="rId26"/>
    <p:sldId id="429" r:id="rId27"/>
    <p:sldId id="432" r:id="rId28"/>
    <p:sldId id="433" r:id="rId29"/>
    <p:sldId id="434" r:id="rId30"/>
    <p:sldId id="435" r:id="rId31"/>
    <p:sldId id="439" r:id="rId32"/>
    <p:sldId id="436" r:id="rId33"/>
    <p:sldId id="437" r:id="rId34"/>
    <p:sldId id="438" r:id="rId35"/>
  </p:sldIdLst>
  <p:sldSz cx="9144000" cy="6858000" type="screen4x3"/>
  <p:notesSz cx="6858000" cy="9144000"/>
  <p:custDataLst>
    <p:tags r:id="rId38"/>
  </p:custDataLst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295CFF"/>
    <a:srgbClr val="0033CC"/>
    <a:srgbClr val="800000"/>
    <a:srgbClr val="FF6600"/>
    <a:srgbClr val="FFFF00"/>
    <a:srgbClr val="62A757"/>
    <a:srgbClr val="AFAF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2750" autoAdjust="0"/>
  </p:normalViewPr>
  <p:slideViewPr>
    <p:cSldViewPr>
      <p:cViewPr varScale="1">
        <p:scale>
          <a:sx n="103" d="100"/>
          <a:sy n="103" d="100"/>
        </p:scale>
        <p:origin x="244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46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presProps" Target="presProps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tableStyles" Target="tableStyle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355C6-1790-4D6D-9700-DB3320D11D01}" type="datetimeFigureOut">
              <a:rPr lang="es-MX" smtClean="0"/>
              <a:t>11/01/2019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MX" smtClean="0"/>
              <a:t>Comisión Nacional de Seguros y Fianzas</a:t>
            </a:r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2DF6B1-4EA8-4964-A643-71F905B04B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7841576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F04A87C-512E-4624-9062-886390E41AC6}" type="datetimeFigureOut">
              <a:rPr lang="es-ES"/>
              <a:pPr>
                <a:defRPr/>
              </a:pPr>
              <a:t>11/01/2019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es-MX" smtClean="0"/>
              <a:t>Comisión Nacional de Seguros y Fianzas</a:t>
            </a: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761DE1E-0B3A-468E-ABAD-2EA1766D82AF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96365273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smtClean="0"/>
              <a:t>Comisión Nacional de Seguros y Fianzas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52679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MX" smtClean="0"/>
              <a:t>Comisión Nacional de Seguros y Fianzas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3818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5459" y="959313"/>
            <a:ext cx="5760741" cy="257189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5459" y="3531205"/>
            <a:ext cx="5760741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D6B0B0-E717-491D-AE08-C32BDC1BF849}" type="datetime1">
              <a:rPr lang="es-MX" smtClean="0"/>
              <a:t>11/01/2019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5459" y="329308"/>
            <a:ext cx="3392144" cy="309201"/>
          </a:xfrm>
        </p:spPr>
        <p:txBody>
          <a:bodyPr/>
          <a:lstStyle/>
          <a:p>
            <a:pPr>
              <a:defRPr/>
            </a:pPr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86200" y="131730"/>
            <a:ext cx="802005" cy="503578"/>
          </a:xfrm>
        </p:spPr>
        <p:txBody>
          <a:bodyPr/>
          <a:lstStyle/>
          <a:p>
            <a:pPr>
              <a:defRPr/>
            </a:pPr>
            <a:fld id="{465B162D-D693-45E1-A325-0C179EAC077B}" type="slidenum">
              <a:rPr lang="es-MX" smtClean="0"/>
              <a:pPr>
                <a:defRPr/>
              </a:pPr>
              <a:t>‹Nº›</a:t>
            </a:fld>
            <a:endParaRPr lang="es-MX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244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15AE17-63B7-4C37-BDDF-A277F091B460}" type="datetime1">
              <a:rPr lang="es-MX" smtClean="0"/>
              <a:t>11/01/2019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A19651-0F26-4CCC-BA2B-3B3AF0B520E9}" type="slidenum">
              <a:rPr lang="es-MX" smtClean="0"/>
              <a:pPr>
                <a:defRPr/>
              </a:pPr>
              <a:t>‹Nº›</a:t>
            </a:fld>
            <a:endParaRPr lang="es-MX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9192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6447" y="796298"/>
            <a:ext cx="1103027" cy="466256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1910" y="796298"/>
            <a:ext cx="5301095" cy="466256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DCC684-7F21-4897-B981-8BE419E344A3}" type="datetime1">
              <a:rPr lang="es-MX" smtClean="0"/>
              <a:t>11/01/2019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1C80CF-7075-43E2-B9FA-92EB6C245029}" type="slidenum">
              <a:rPr lang="es-MX" smtClean="0"/>
              <a:pPr>
                <a:defRPr/>
              </a:pPr>
              <a:t>‹Nº›</a:t>
            </a:fld>
            <a:endParaRPr lang="es-MX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59215" b="36435"/>
          <a:stretch/>
        </p:blipFill>
        <p:spPr>
          <a:xfrm rot="5400000">
            <a:off x="5605390" y="3050294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4971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9C4E28-B0D9-4016-9B17-4F983BB891F3}" type="datetime1">
              <a:rPr lang="es-MX" smtClean="0"/>
              <a:t>11/01/2019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4EADDB-C026-4C94-94FA-77FD039528F2}" type="slidenum">
              <a:rPr lang="es-MX" smtClean="0"/>
              <a:pPr>
                <a:defRPr/>
              </a:pPr>
              <a:t>‹Nº›</a:t>
            </a:fld>
            <a:endParaRPr lang="es-MX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1512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459" y="1756130"/>
            <a:ext cx="5764142" cy="2050066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5460" y="3806196"/>
            <a:ext cx="576414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313030-2C37-45E7-BAA8-9901F88D343E}" type="datetime1">
              <a:rPr lang="es-MX" smtClean="0"/>
              <a:t>11/01/2019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B310DE-1BEB-400F-9714-A3F9CECC8895}" type="slidenum">
              <a:rPr lang="es-MX" smtClean="0"/>
              <a:pPr>
                <a:defRPr/>
              </a:pPr>
              <a:t>‹Nº›</a:t>
            </a:fld>
            <a:endParaRPr lang="es-MX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4001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459" y="959314"/>
            <a:ext cx="6564015" cy="10441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5459" y="2172548"/>
            <a:ext cx="3125871" cy="327894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3822" y="2172548"/>
            <a:ext cx="3125652" cy="327894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6CB9BE-9148-44D1-AC77-358041386A25}" type="datetime1">
              <a:rPr lang="es-MX" smtClean="0"/>
              <a:t>11/01/2019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ADFF3-609F-48D3-86A0-A7D65AB03A39}" type="slidenum">
              <a:rPr lang="es-MX" smtClean="0"/>
              <a:pPr>
                <a:defRPr/>
              </a:pPr>
              <a:t>‹Nº›</a:t>
            </a:fld>
            <a:endParaRPr lang="es-MX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761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652" y="959903"/>
            <a:ext cx="6571344" cy="10446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131" y="2169094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none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8131" y="2973815"/>
            <a:ext cx="3125766" cy="249166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3822" y="2172548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none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63822" y="2971035"/>
            <a:ext cx="3125652" cy="248498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1D73A1-509D-4398-8CD0-210B59B066B6}" type="datetime1">
              <a:rPr lang="es-MX" smtClean="0"/>
              <a:t>11/01/2019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617E27-C21F-49F8-B7A7-DA8CBA5EDA69}" type="slidenum">
              <a:rPr lang="es-MX" smtClean="0"/>
              <a:pPr>
                <a:defRPr/>
              </a:pPr>
              <a:t>‹Nº›</a:t>
            </a:fld>
            <a:endParaRPr lang="es-MX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6424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50B18C-0016-43DF-B6EB-6F5A5AF496D7}" type="datetime1">
              <a:rPr lang="es-MX" smtClean="0"/>
              <a:t>11/01/2019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A81DF7-78F7-428C-8CEC-26E16BB20216}" type="slidenum">
              <a:rPr lang="es-MX" smtClean="0"/>
              <a:pPr>
                <a:defRPr/>
              </a:pPr>
              <a:t>‹Nº›</a:t>
            </a:fld>
            <a:endParaRPr lang="es-MX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256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BBB874-0DAF-409B-B175-93D29EAFF0AE}" type="datetime1">
              <a:rPr lang="es-MX" smtClean="0"/>
              <a:t>11/01/2019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97E24B-A3D6-4C34-AA8C-EF8037C512CE}" type="slidenum">
              <a:rPr lang="es-MX" smtClean="0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80166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041" y="959313"/>
            <a:ext cx="2425950" cy="224205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9877" y="960890"/>
            <a:ext cx="3828178" cy="4496910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041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41F453-2449-4787-9258-11C5AD7AA60B}" type="datetime1">
              <a:rPr lang="es-MX" smtClean="0"/>
              <a:t>11/01/2019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E7E73A-DDBA-4E3D-88EF-9D1EDF0F1F4D}" type="slidenum">
              <a:rPr lang="es-MX" smtClean="0"/>
              <a:pPr>
                <a:defRPr/>
              </a:pPr>
              <a:t>‹Nº›</a:t>
            </a:fld>
            <a:endParaRPr lang="es-MX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9602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96501" y="482171"/>
            <a:ext cx="3511387" cy="5149101"/>
            <a:chOff x="4996501" y="482171"/>
            <a:chExt cx="3511387" cy="5149101"/>
          </a:xfrm>
        </p:grpSpPr>
        <p:sp>
          <p:nvSpPr>
            <p:cNvPr id="14" name="Rectangle 13"/>
            <p:cNvSpPr/>
            <p:nvPr/>
          </p:nvSpPr>
          <p:spPr>
            <a:xfrm>
              <a:off x="4996501" y="482171"/>
              <a:ext cx="3511387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5312152" y="812506"/>
              <a:ext cx="2883013" cy="4479361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077" y="1129512"/>
            <a:ext cx="3386166" cy="1918487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1420" y="3057166"/>
            <a:ext cx="3390817" cy="209256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4592" y="5469857"/>
            <a:ext cx="3393977" cy="320123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8B6296D9-A7D7-4B87-8314-08C4F61382DA}" type="datetime1">
              <a:rPr lang="es-MX" smtClean="0"/>
              <a:t>11/01/2019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459" y="318641"/>
            <a:ext cx="2601032" cy="320931"/>
          </a:xfrm>
        </p:spPr>
        <p:txBody>
          <a:bodyPr/>
          <a:lstStyle/>
          <a:p>
            <a:pPr>
              <a:defRPr/>
            </a:pPr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26491" y="131730"/>
            <a:ext cx="795746" cy="503578"/>
          </a:xfrm>
        </p:spPr>
        <p:txBody>
          <a:bodyPr/>
          <a:lstStyle/>
          <a:p>
            <a:pPr>
              <a:defRPr/>
            </a:pPr>
            <a:fld id="{15432E7B-6A73-4DE1-9D2B-3991C023D184}" type="slidenum">
              <a:rPr lang="es-MX" smtClean="0"/>
              <a:pPr>
                <a:defRPr/>
              </a:pPr>
              <a:t>‹Nº›</a:t>
            </a:fld>
            <a:endParaRPr lang="es-MX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70363" b="36435"/>
          <a:stretch/>
        </p:blipFill>
        <p:spPr>
          <a:xfrm>
            <a:off x="1125460" y="643464"/>
            <a:ext cx="339242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483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854"/>
            <a:ext cx="9144000" cy="74295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468769"/>
            <a:ext cx="9144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/>
          <p:cNvCxnSpPr/>
          <p:nvPr/>
        </p:nvCxnSpPr>
        <p:spPr>
          <a:xfrm>
            <a:off x="0" y="6121005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28684" y="956172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8684" y="2167385"/>
            <a:ext cx="6571343" cy="3288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21309" y="330371"/>
            <a:ext cx="2368292" cy="3049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F49D516-8A81-41BC-B144-F79F3A24A3E4}" type="datetime1">
              <a:rPr lang="es-MX" smtClean="0"/>
              <a:t>11/01/2019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8684" y="329308"/>
            <a:ext cx="3388498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93728" y="131730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3AA81DF7-78F7-428C-8CEC-26E16BB20216}" type="slidenum">
              <a:rPr lang="es-MX" smtClean="0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89267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74" r:id="rId1"/>
    <p:sldLayoutId id="2147484675" r:id="rId2"/>
    <p:sldLayoutId id="2147484676" r:id="rId3"/>
    <p:sldLayoutId id="2147484677" r:id="rId4"/>
    <p:sldLayoutId id="2147484678" r:id="rId5"/>
    <p:sldLayoutId id="2147484679" r:id="rId6"/>
    <p:sldLayoutId id="2147484680" r:id="rId7"/>
    <p:sldLayoutId id="2147484681" r:id="rId8"/>
    <p:sldLayoutId id="2147484682" r:id="rId9"/>
    <p:sldLayoutId id="2147484683" r:id="rId10"/>
    <p:sldLayoutId id="2147484684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Conector recto"/>
          <p:cNvCxnSpPr/>
          <p:nvPr/>
        </p:nvCxnSpPr>
        <p:spPr>
          <a:xfrm>
            <a:off x="571500" y="1000125"/>
            <a:ext cx="79295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0" name="4 CuadroTexto"/>
          <p:cNvSpPr txBox="1">
            <a:spLocks noChangeArrowheads="1"/>
          </p:cNvSpPr>
          <p:nvPr/>
        </p:nvSpPr>
        <p:spPr bwMode="auto">
          <a:xfrm>
            <a:off x="1331640" y="2276872"/>
            <a:ext cx="6715125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ES" sz="3600" b="1" dirty="0"/>
              <a:t>TALLER </a:t>
            </a:r>
            <a:r>
              <a:rPr lang="es-ES" sz="3600" b="1" dirty="0" smtClean="0"/>
              <a:t>DEL SISTEMA ESTADISTICO </a:t>
            </a:r>
            <a:endParaRPr lang="es-ES" sz="3600" b="1" dirty="0"/>
          </a:p>
          <a:p>
            <a:pPr algn="ctr" eaLnBrk="1" hangingPunct="1"/>
            <a:r>
              <a:rPr lang="es-ES" sz="3600" b="1" dirty="0" smtClean="0"/>
              <a:t>DEL RAMO DE CAUCIÓN</a:t>
            </a:r>
            <a:endParaRPr lang="es-ES" sz="3600" b="1" dirty="0"/>
          </a:p>
          <a:p>
            <a:pPr algn="ctr" eaLnBrk="1" hangingPunct="1"/>
            <a:endParaRPr lang="es-ES" dirty="0"/>
          </a:p>
          <a:p>
            <a:pPr algn="ctr" eaLnBrk="1" hangingPunct="1"/>
            <a:r>
              <a:rPr lang="es-ES" sz="2400" dirty="0">
                <a:solidFill>
                  <a:srgbClr val="C00000"/>
                </a:solidFill>
              </a:rPr>
              <a:t>Diciembre 2018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4247456" y="5445224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rgbClr val="000099"/>
                </a:solidFill>
              </a:rPr>
              <a:t>Comisión Nacional de Seguros y Fianzas</a:t>
            </a:r>
            <a:endParaRPr lang="es-MX" dirty="0">
              <a:solidFill>
                <a:srgbClr val="000099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CuadroTexto"/>
          <p:cNvSpPr txBox="1">
            <a:spLocks noChangeArrowheads="1"/>
          </p:cNvSpPr>
          <p:nvPr/>
        </p:nvSpPr>
        <p:spPr bwMode="auto">
          <a:xfrm>
            <a:off x="1259632" y="314928"/>
            <a:ext cx="6715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MX" sz="2800" dirty="0">
                <a:latin typeface="Calibri" pitchFamily="34" charset="0"/>
              </a:rPr>
              <a:t>Validaciones de Catálogos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571500" y="1000125"/>
            <a:ext cx="79295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4 CuadroTexto"/>
          <p:cNvSpPr txBox="1">
            <a:spLocks noChangeArrowheads="1"/>
          </p:cNvSpPr>
          <p:nvPr/>
        </p:nvSpPr>
        <p:spPr bwMode="auto">
          <a:xfrm>
            <a:off x="571501" y="1325667"/>
            <a:ext cx="79295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dirty="0" smtClean="0">
                <a:solidFill>
                  <a:srgbClr val="000099"/>
                </a:solidFill>
              </a:rPr>
              <a:t>Tabla Datos Generales</a:t>
            </a:r>
            <a:endParaRPr lang="es-ES" sz="2000" dirty="0">
              <a:solidFill>
                <a:srgbClr val="000099"/>
              </a:solidFill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40080"/>
              </p:ext>
            </p:extLst>
          </p:nvPr>
        </p:nvGraphicFramePr>
        <p:xfrm>
          <a:off x="755576" y="1916832"/>
          <a:ext cx="6552728" cy="720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51062">
                  <a:extLst>
                    <a:ext uri="{9D8B030D-6E8A-4147-A177-3AD203B41FA5}">
                      <a16:colId xmlns:a16="http://schemas.microsoft.com/office/drawing/2014/main" val="1457859814"/>
                    </a:ext>
                  </a:extLst>
                </a:gridCol>
                <a:gridCol w="1251062">
                  <a:extLst>
                    <a:ext uri="{9D8B030D-6E8A-4147-A177-3AD203B41FA5}">
                      <a16:colId xmlns:a16="http://schemas.microsoft.com/office/drawing/2014/main" val="1314925328"/>
                    </a:ext>
                  </a:extLst>
                </a:gridCol>
                <a:gridCol w="1487927">
                  <a:extLst>
                    <a:ext uri="{9D8B030D-6E8A-4147-A177-3AD203B41FA5}">
                      <a16:colId xmlns:a16="http://schemas.microsoft.com/office/drawing/2014/main" val="1613163543"/>
                    </a:ext>
                  </a:extLst>
                </a:gridCol>
                <a:gridCol w="1187858">
                  <a:extLst>
                    <a:ext uri="{9D8B030D-6E8A-4147-A177-3AD203B41FA5}">
                      <a16:colId xmlns:a16="http://schemas.microsoft.com/office/drawing/2014/main" val="607118606"/>
                    </a:ext>
                  </a:extLst>
                </a:gridCol>
                <a:gridCol w="1374819">
                  <a:extLst>
                    <a:ext uri="{9D8B030D-6E8A-4147-A177-3AD203B41FA5}">
                      <a16:colId xmlns:a16="http://schemas.microsoft.com/office/drawing/2014/main" val="378272779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</a:t>
                      </a:r>
                      <a:endParaRPr lang="es-MX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</a:t>
                      </a:r>
                      <a:endParaRPr lang="es-MX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Tipo</a:t>
                      </a:r>
                      <a:endParaRPr lang="es-MX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Tamaño</a:t>
                      </a:r>
                      <a:endParaRPr lang="es-MX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Catálogo</a:t>
                      </a:r>
                      <a:endParaRPr lang="es-MX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90094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Bef>
                          <a:spcPts val="150"/>
                        </a:spcBef>
                        <a:spcAft>
                          <a:spcPts val="2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50"/>
                        </a:spcBef>
                        <a:spcAft>
                          <a:spcPts val="200"/>
                        </a:spcAft>
                      </a:pPr>
                      <a:r>
                        <a:rPr lang="es-MX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Moneda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Caracter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2500079"/>
                  </a:ext>
                </a:extLst>
              </a:tr>
            </a:tbl>
          </a:graphicData>
        </a:graphic>
      </p:graphicFrame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829168"/>
              </p:ext>
            </p:extLst>
          </p:nvPr>
        </p:nvGraphicFramePr>
        <p:xfrm>
          <a:off x="2987824" y="3140968"/>
          <a:ext cx="2520280" cy="1716191"/>
        </p:xfrm>
        <a:graphic>
          <a:graphicData uri="http://schemas.openxmlformats.org/drawingml/2006/table">
            <a:tbl>
              <a:tblPr/>
              <a:tblGrid>
                <a:gridCol w="1005913">
                  <a:extLst>
                    <a:ext uri="{9D8B030D-6E8A-4147-A177-3AD203B41FA5}">
                      <a16:colId xmlns:a16="http://schemas.microsoft.com/office/drawing/2014/main" val="2510842158"/>
                    </a:ext>
                  </a:extLst>
                </a:gridCol>
                <a:gridCol w="1514367">
                  <a:extLst>
                    <a:ext uri="{9D8B030D-6E8A-4147-A177-3AD203B41FA5}">
                      <a16:colId xmlns:a16="http://schemas.microsoft.com/office/drawing/2014/main" val="1072596201"/>
                    </a:ext>
                  </a:extLst>
                </a:gridCol>
              </a:tblGrid>
              <a:tr h="348039">
                <a:tc gridSpan="2">
                  <a:txBody>
                    <a:bodyPr/>
                    <a:lstStyle/>
                    <a:p>
                      <a:pPr indent="182880" algn="ctr">
                        <a:lnSpc>
                          <a:spcPts val="13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Catálogo 2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4934222"/>
                  </a:ext>
                </a:extLst>
              </a:tr>
              <a:tr h="348039">
                <a:tc>
                  <a:txBody>
                    <a:bodyPr/>
                    <a:lstStyle/>
                    <a:p>
                      <a:pPr indent="182880" algn="ctr">
                        <a:lnSpc>
                          <a:spcPts val="13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Clave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3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Moneda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633403"/>
                  </a:ext>
                </a:extLst>
              </a:tr>
              <a:tr h="348039">
                <a:tc>
                  <a:txBody>
                    <a:bodyPr/>
                    <a:lstStyle/>
                    <a:p>
                      <a:pPr indent="182880" algn="ctr">
                        <a:lnSpc>
                          <a:spcPts val="13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3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Nacional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7534573"/>
                  </a:ext>
                </a:extLst>
              </a:tr>
              <a:tr h="324035">
                <a:tc>
                  <a:txBody>
                    <a:bodyPr/>
                    <a:lstStyle/>
                    <a:p>
                      <a:pPr indent="182880" algn="ctr">
                        <a:lnSpc>
                          <a:spcPts val="13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3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Extranjera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362914"/>
                  </a:ext>
                </a:extLst>
              </a:tr>
              <a:tr h="348039">
                <a:tc>
                  <a:txBody>
                    <a:bodyPr/>
                    <a:lstStyle/>
                    <a:p>
                      <a:pPr indent="182880" algn="ctr">
                        <a:lnSpc>
                          <a:spcPts val="13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3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Indizada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1727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2788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CuadroTexto"/>
          <p:cNvSpPr txBox="1">
            <a:spLocks noChangeArrowheads="1"/>
          </p:cNvSpPr>
          <p:nvPr/>
        </p:nvSpPr>
        <p:spPr bwMode="auto">
          <a:xfrm>
            <a:off x="1259632" y="314928"/>
            <a:ext cx="6715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MX" sz="2800" dirty="0">
                <a:latin typeface="Calibri" pitchFamily="34" charset="0"/>
              </a:rPr>
              <a:t>Validaciones de Catálogos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571500" y="1000125"/>
            <a:ext cx="79295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4 CuadroTexto"/>
          <p:cNvSpPr txBox="1">
            <a:spLocks noChangeArrowheads="1"/>
          </p:cNvSpPr>
          <p:nvPr/>
        </p:nvSpPr>
        <p:spPr bwMode="auto">
          <a:xfrm>
            <a:off x="571501" y="1325667"/>
            <a:ext cx="79295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dirty="0" smtClean="0">
                <a:solidFill>
                  <a:srgbClr val="000099"/>
                </a:solidFill>
              </a:rPr>
              <a:t>Tabla Datos Generales</a:t>
            </a:r>
            <a:endParaRPr lang="es-ES" sz="2000" dirty="0">
              <a:solidFill>
                <a:srgbClr val="000099"/>
              </a:solidFill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404580"/>
              </p:ext>
            </p:extLst>
          </p:nvPr>
        </p:nvGraphicFramePr>
        <p:xfrm>
          <a:off x="755576" y="1916832"/>
          <a:ext cx="7039344" cy="720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51062">
                  <a:extLst>
                    <a:ext uri="{9D8B030D-6E8A-4147-A177-3AD203B41FA5}">
                      <a16:colId xmlns:a16="http://schemas.microsoft.com/office/drawing/2014/main" val="1457859814"/>
                    </a:ext>
                  </a:extLst>
                </a:gridCol>
                <a:gridCol w="1737678">
                  <a:extLst>
                    <a:ext uri="{9D8B030D-6E8A-4147-A177-3AD203B41FA5}">
                      <a16:colId xmlns:a16="http://schemas.microsoft.com/office/drawing/2014/main" val="1314925328"/>
                    </a:ext>
                  </a:extLst>
                </a:gridCol>
                <a:gridCol w="1487927">
                  <a:extLst>
                    <a:ext uri="{9D8B030D-6E8A-4147-A177-3AD203B41FA5}">
                      <a16:colId xmlns:a16="http://schemas.microsoft.com/office/drawing/2014/main" val="1613163543"/>
                    </a:ext>
                  </a:extLst>
                </a:gridCol>
                <a:gridCol w="1187858">
                  <a:extLst>
                    <a:ext uri="{9D8B030D-6E8A-4147-A177-3AD203B41FA5}">
                      <a16:colId xmlns:a16="http://schemas.microsoft.com/office/drawing/2014/main" val="607118606"/>
                    </a:ext>
                  </a:extLst>
                </a:gridCol>
                <a:gridCol w="1374819">
                  <a:extLst>
                    <a:ext uri="{9D8B030D-6E8A-4147-A177-3AD203B41FA5}">
                      <a16:colId xmlns:a16="http://schemas.microsoft.com/office/drawing/2014/main" val="378272779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</a:t>
                      </a:r>
                      <a:endParaRPr lang="es-MX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</a:t>
                      </a:r>
                      <a:endParaRPr lang="es-MX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Tipo</a:t>
                      </a:r>
                      <a:endParaRPr lang="es-MX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Tamaño</a:t>
                      </a:r>
                      <a:endParaRPr lang="es-MX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Catálogo</a:t>
                      </a:r>
                      <a:endParaRPr lang="es-MX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90094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Bef>
                          <a:spcPts val="150"/>
                        </a:spcBef>
                        <a:spcAft>
                          <a:spcPts val="2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50"/>
                        </a:spcBef>
                        <a:spcAft>
                          <a:spcPts val="200"/>
                        </a:spcAft>
                      </a:pPr>
                      <a:r>
                        <a:rPr lang="es-MX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Forma de venta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Caracter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2500079"/>
                  </a:ext>
                </a:extLst>
              </a:tr>
            </a:tbl>
          </a:graphicData>
        </a:graphic>
      </p:graphicFrame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856049"/>
              </p:ext>
            </p:extLst>
          </p:nvPr>
        </p:nvGraphicFramePr>
        <p:xfrm>
          <a:off x="2223020" y="2996952"/>
          <a:ext cx="4104456" cy="2444371"/>
        </p:xfrm>
        <a:graphic>
          <a:graphicData uri="http://schemas.openxmlformats.org/drawingml/2006/table">
            <a:tbl>
              <a:tblPr/>
              <a:tblGrid>
                <a:gridCol w="1237052">
                  <a:extLst>
                    <a:ext uri="{9D8B030D-6E8A-4147-A177-3AD203B41FA5}">
                      <a16:colId xmlns:a16="http://schemas.microsoft.com/office/drawing/2014/main" val="1012444018"/>
                    </a:ext>
                  </a:extLst>
                </a:gridCol>
                <a:gridCol w="2867404">
                  <a:extLst>
                    <a:ext uri="{9D8B030D-6E8A-4147-A177-3AD203B41FA5}">
                      <a16:colId xmlns:a16="http://schemas.microsoft.com/office/drawing/2014/main" val="1673627838"/>
                    </a:ext>
                  </a:extLst>
                </a:gridCol>
              </a:tblGrid>
              <a:tr h="360040">
                <a:tc gridSpan="2">
                  <a:txBody>
                    <a:bodyPr/>
                    <a:lstStyle/>
                    <a:p>
                      <a:pPr indent="182880" algn="ctr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Catálogo 3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874509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indent="182880" algn="ctr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Clave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Forma de venta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520686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indent="182880" algn="ctr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8110" algn="just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Agentes Persona Física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966468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indent="182880" algn="ctr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8110" algn="just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Agentes Persona Moral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6797949"/>
                  </a:ext>
                </a:extLst>
              </a:tr>
              <a:tr h="353464">
                <a:tc>
                  <a:txBody>
                    <a:bodyPr/>
                    <a:lstStyle/>
                    <a:p>
                      <a:pPr indent="182880" algn="ctr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8110" algn="just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Directo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0009038"/>
                  </a:ext>
                </a:extLst>
              </a:tr>
              <a:tr h="366616">
                <a:tc>
                  <a:txBody>
                    <a:bodyPr/>
                    <a:lstStyle/>
                    <a:p>
                      <a:pPr indent="182880" algn="ctr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8110" algn="just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Sucursales en el extranjero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699608"/>
                  </a:ext>
                </a:extLst>
              </a:tr>
              <a:tr h="284131">
                <a:tc>
                  <a:txBody>
                    <a:bodyPr/>
                    <a:lstStyle/>
                    <a:p>
                      <a:pPr indent="182880" algn="ctr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8110" algn="just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Otra forma de venta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3331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049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CuadroTexto"/>
          <p:cNvSpPr txBox="1">
            <a:spLocks noChangeArrowheads="1"/>
          </p:cNvSpPr>
          <p:nvPr/>
        </p:nvSpPr>
        <p:spPr bwMode="auto">
          <a:xfrm>
            <a:off x="1259632" y="314928"/>
            <a:ext cx="6715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MX" sz="2800" dirty="0">
                <a:latin typeface="Calibri" pitchFamily="34" charset="0"/>
              </a:rPr>
              <a:t>Validaciones de Catálogos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571500" y="1000125"/>
            <a:ext cx="79295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4 CuadroTexto"/>
          <p:cNvSpPr txBox="1">
            <a:spLocks noChangeArrowheads="1"/>
          </p:cNvSpPr>
          <p:nvPr/>
        </p:nvSpPr>
        <p:spPr bwMode="auto">
          <a:xfrm>
            <a:off x="571501" y="1325667"/>
            <a:ext cx="79295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dirty="0" smtClean="0">
                <a:solidFill>
                  <a:srgbClr val="000099"/>
                </a:solidFill>
              </a:rPr>
              <a:t>Tabla Datos Generales</a:t>
            </a:r>
            <a:endParaRPr lang="es-ES" sz="2000" dirty="0">
              <a:solidFill>
                <a:srgbClr val="000099"/>
              </a:solidFill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966841"/>
              </p:ext>
            </p:extLst>
          </p:nvPr>
        </p:nvGraphicFramePr>
        <p:xfrm>
          <a:off x="755576" y="1916832"/>
          <a:ext cx="7039344" cy="720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51062">
                  <a:extLst>
                    <a:ext uri="{9D8B030D-6E8A-4147-A177-3AD203B41FA5}">
                      <a16:colId xmlns:a16="http://schemas.microsoft.com/office/drawing/2014/main" val="1457859814"/>
                    </a:ext>
                  </a:extLst>
                </a:gridCol>
                <a:gridCol w="1737678">
                  <a:extLst>
                    <a:ext uri="{9D8B030D-6E8A-4147-A177-3AD203B41FA5}">
                      <a16:colId xmlns:a16="http://schemas.microsoft.com/office/drawing/2014/main" val="1314925328"/>
                    </a:ext>
                  </a:extLst>
                </a:gridCol>
                <a:gridCol w="1487927">
                  <a:extLst>
                    <a:ext uri="{9D8B030D-6E8A-4147-A177-3AD203B41FA5}">
                      <a16:colId xmlns:a16="http://schemas.microsoft.com/office/drawing/2014/main" val="1613163543"/>
                    </a:ext>
                  </a:extLst>
                </a:gridCol>
                <a:gridCol w="1187858">
                  <a:extLst>
                    <a:ext uri="{9D8B030D-6E8A-4147-A177-3AD203B41FA5}">
                      <a16:colId xmlns:a16="http://schemas.microsoft.com/office/drawing/2014/main" val="607118606"/>
                    </a:ext>
                  </a:extLst>
                </a:gridCol>
                <a:gridCol w="1374819">
                  <a:extLst>
                    <a:ext uri="{9D8B030D-6E8A-4147-A177-3AD203B41FA5}">
                      <a16:colId xmlns:a16="http://schemas.microsoft.com/office/drawing/2014/main" val="378272779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</a:t>
                      </a:r>
                      <a:endParaRPr lang="es-MX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</a:t>
                      </a:r>
                      <a:endParaRPr lang="es-MX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Tipo</a:t>
                      </a:r>
                      <a:endParaRPr lang="es-MX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Tamaño</a:t>
                      </a:r>
                      <a:endParaRPr lang="es-MX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Catálogo</a:t>
                      </a:r>
                      <a:endParaRPr lang="es-MX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90094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Bef>
                          <a:spcPts val="150"/>
                        </a:spcBef>
                        <a:spcAft>
                          <a:spcPts val="2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50"/>
                        </a:spcBef>
                        <a:spcAft>
                          <a:spcPts val="200"/>
                        </a:spcAft>
                      </a:pPr>
                      <a:r>
                        <a:rPr lang="es-MX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Entidad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Caracter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2500079"/>
                  </a:ext>
                </a:extLst>
              </a:tr>
            </a:tbl>
          </a:graphicData>
        </a:graphic>
      </p:graphicFrame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761672"/>
              </p:ext>
            </p:extLst>
          </p:nvPr>
        </p:nvGraphicFramePr>
        <p:xfrm>
          <a:off x="2555776" y="3068960"/>
          <a:ext cx="3312368" cy="2165117"/>
        </p:xfrm>
        <a:graphic>
          <a:graphicData uri="http://schemas.openxmlformats.org/drawingml/2006/table">
            <a:tbl>
              <a:tblPr/>
              <a:tblGrid>
                <a:gridCol w="1310497">
                  <a:extLst>
                    <a:ext uri="{9D8B030D-6E8A-4147-A177-3AD203B41FA5}">
                      <a16:colId xmlns:a16="http://schemas.microsoft.com/office/drawing/2014/main" val="1453891865"/>
                    </a:ext>
                  </a:extLst>
                </a:gridCol>
                <a:gridCol w="2001871">
                  <a:extLst>
                    <a:ext uri="{9D8B030D-6E8A-4147-A177-3AD203B41FA5}">
                      <a16:colId xmlns:a16="http://schemas.microsoft.com/office/drawing/2014/main" val="1023048688"/>
                    </a:ext>
                  </a:extLst>
                </a:gridCol>
              </a:tblGrid>
              <a:tr h="25604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Catálogo 5</a:t>
                      </a:r>
                      <a:endParaRPr lang="es-MX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195598"/>
                  </a:ext>
                </a:extLst>
              </a:tr>
              <a:tr h="2939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Clave</a:t>
                      </a:r>
                      <a:endParaRPr lang="es-MX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Entidad </a:t>
                      </a:r>
                      <a:r>
                        <a:rPr lang="es-ES" sz="16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Federativa</a:t>
                      </a:r>
                      <a:endParaRPr lang="es-MX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8128538"/>
                  </a:ext>
                </a:extLst>
              </a:tr>
              <a:tr h="2683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es-MX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Aguascalientes</a:t>
                      </a:r>
                      <a:endParaRPr lang="es-MX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4481921"/>
                  </a:ext>
                </a:extLst>
              </a:tr>
              <a:tr h="2683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es-MX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Baja California</a:t>
                      </a:r>
                      <a:endParaRPr lang="es-MX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9510729"/>
                  </a:ext>
                </a:extLst>
              </a:tr>
              <a:tr h="2683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es-MX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Baja California Sur</a:t>
                      </a:r>
                      <a:endParaRPr lang="es-MX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5022622"/>
                  </a:ext>
                </a:extLst>
              </a:tr>
              <a:tr h="2683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s-MX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s-MX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1982970"/>
                  </a:ext>
                </a:extLst>
              </a:tr>
              <a:tr h="2683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s-MX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Zacatecas</a:t>
                      </a:r>
                      <a:endParaRPr lang="es-MX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8481299"/>
                  </a:ext>
                </a:extLst>
              </a:tr>
              <a:tr h="2683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es-MX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Extranjero</a:t>
                      </a:r>
                      <a:endParaRPr lang="es-MX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1381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705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CuadroTexto"/>
          <p:cNvSpPr txBox="1">
            <a:spLocks noChangeArrowheads="1"/>
          </p:cNvSpPr>
          <p:nvPr/>
        </p:nvSpPr>
        <p:spPr bwMode="auto">
          <a:xfrm>
            <a:off x="1259632" y="314928"/>
            <a:ext cx="6715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MX" sz="2800" dirty="0">
                <a:latin typeface="Calibri" pitchFamily="34" charset="0"/>
              </a:rPr>
              <a:t>Validaciones de Catálogos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571500" y="1000125"/>
            <a:ext cx="79295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4 CuadroTexto"/>
          <p:cNvSpPr txBox="1">
            <a:spLocks noChangeArrowheads="1"/>
          </p:cNvSpPr>
          <p:nvPr/>
        </p:nvSpPr>
        <p:spPr bwMode="auto">
          <a:xfrm>
            <a:off x="571501" y="1325667"/>
            <a:ext cx="79295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dirty="0" smtClean="0">
                <a:solidFill>
                  <a:srgbClr val="000099"/>
                </a:solidFill>
              </a:rPr>
              <a:t>Tabla Datos Generales</a:t>
            </a:r>
            <a:endParaRPr lang="es-ES" sz="2000" dirty="0">
              <a:solidFill>
                <a:srgbClr val="000099"/>
              </a:solidFill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885201"/>
              </p:ext>
            </p:extLst>
          </p:nvPr>
        </p:nvGraphicFramePr>
        <p:xfrm>
          <a:off x="755576" y="1916832"/>
          <a:ext cx="7039344" cy="720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51062">
                  <a:extLst>
                    <a:ext uri="{9D8B030D-6E8A-4147-A177-3AD203B41FA5}">
                      <a16:colId xmlns:a16="http://schemas.microsoft.com/office/drawing/2014/main" val="1457859814"/>
                    </a:ext>
                  </a:extLst>
                </a:gridCol>
                <a:gridCol w="1845282">
                  <a:extLst>
                    <a:ext uri="{9D8B030D-6E8A-4147-A177-3AD203B41FA5}">
                      <a16:colId xmlns:a16="http://schemas.microsoft.com/office/drawing/2014/main" val="1314925328"/>
                    </a:ext>
                  </a:extLst>
                </a:gridCol>
                <a:gridCol w="1380323">
                  <a:extLst>
                    <a:ext uri="{9D8B030D-6E8A-4147-A177-3AD203B41FA5}">
                      <a16:colId xmlns:a16="http://schemas.microsoft.com/office/drawing/2014/main" val="1613163543"/>
                    </a:ext>
                  </a:extLst>
                </a:gridCol>
                <a:gridCol w="1187858">
                  <a:extLst>
                    <a:ext uri="{9D8B030D-6E8A-4147-A177-3AD203B41FA5}">
                      <a16:colId xmlns:a16="http://schemas.microsoft.com/office/drawing/2014/main" val="607118606"/>
                    </a:ext>
                  </a:extLst>
                </a:gridCol>
                <a:gridCol w="1374819">
                  <a:extLst>
                    <a:ext uri="{9D8B030D-6E8A-4147-A177-3AD203B41FA5}">
                      <a16:colId xmlns:a16="http://schemas.microsoft.com/office/drawing/2014/main" val="378272779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</a:t>
                      </a:r>
                      <a:endParaRPr lang="es-MX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</a:t>
                      </a:r>
                      <a:endParaRPr lang="es-MX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Tipo</a:t>
                      </a:r>
                      <a:endParaRPr lang="es-MX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Tamaño</a:t>
                      </a:r>
                      <a:endParaRPr lang="es-MX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Catálogo</a:t>
                      </a:r>
                      <a:endParaRPr lang="es-MX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90094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Bef>
                          <a:spcPts val="150"/>
                        </a:spcBef>
                        <a:spcAft>
                          <a:spcPts val="2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50"/>
                        </a:spcBef>
                        <a:spcAft>
                          <a:spcPts val="200"/>
                        </a:spcAft>
                      </a:pPr>
                      <a:r>
                        <a:rPr lang="es-MX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Tipo de producto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Caracter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2500079"/>
                  </a:ext>
                </a:extLst>
              </a:tr>
            </a:tbl>
          </a:graphicData>
        </a:graphic>
      </p:graphicFrame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98042"/>
              </p:ext>
            </p:extLst>
          </p:nvPr>
        </p:nvGraphicFramePr>
        <p:xfrm>
          <a:off x="2203848" y="2924944"/>
          <a:ext cx="4139566" cy="2878982"/>
        </p:xfrm>
        <a:graphic>
          <a:graphicData uri="http://schemas.openxmlformats.org/drawingml/2006/table">
            <a:tbl>
              <a:tblPr/>
              <a:tblGrid>
                <a:gridCol w="872808">
                  <a:extLst>
                    <a:ext uri="{9D8B030D-6E8A-4147-A177-3AD203B41FA5}">
                      <a16:colId xmlns:a16="http://schemas.microsoft.com/office/drawing/2014/main" val="944515950"/>
                    </a:ext>
                  </a:extLst>
                </a:gridCol>
                <a:gridCol w="3266758">
                  <a:extLst>
                    <a:ext uri="{9D8B030D-6E8A-4147-A177-3AD203B41FA5}">
                      <a16:colId xmlns:a16="http://schemas.microsoft.com/office/drawing/2014/main" val="2646873555"/>
                    </a:ext>
                  </a:extLst>
                </a:gridCol>
              </a:tblGrid>
              <a:tr h="385008">
                <a:tc gridSpan="2">
                  <a:txBody>
                    <a:bodyPr/>
                    <a:lstStyle/>
                    <a:p>
                      <a:pPr indent="182880" algn="ctr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Catálogo 4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079169"/>
                  </a:ext>
                </a:extLst>
              </a:tr>
              <a:tr h="339306">
                <a:tc>
                  <a:txBody>
                    <a:bodyPr/>
                    <a:lstStyle/>
                    <a:p>
                      <a:pPr indent="182880" algn="ctr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Clave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Tipo de producto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0562989"/>
                  </a:ext>
                </a:extLst>
              </a:tr>
              <a:tr h="380774">
                <a:tc>
                  <a:txBody>
                    <a:bodyPr/>
                    <a:lstStyle/>
                    <a:p>
                      <a:pPr indent="182880" algn="ctr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Personal Administrativo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65948"/>
                  </a:ext>
                </a:extLst>
              </a:tr>
              <a:tr h="348895">
                <a:tc>
                  <a:txBody>
                    <a:bodyPr/>
                    <a:lstStyle/>
                    <a:p>
                      <a:pPr indent="182880" algn="ctr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Vendedores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5236016"/>
                  </a:ext>
                </a:extLst>
              </a:tr>
              <a:tr h="443193">
                <a:tc>
                  <a:txBody>
                    <a:bodyPr/>
                    <a:lstStyle/>
                    <a:p>
                      <a:pPr indent="182880" algn="ctr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113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Agentes de Seguros y/o Fianzas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5719166"/>
                  </a:ext>
                </a:extLst>
              </a:tr>
              <a:tr h="355806">
                <a:tc>
                  <a:txBody>
                    <a:bodyPr/>
                    <a:lstStyle/>
                    <a:p>
                      <a:pPr indent="182880" algn="ctr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121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Cédula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2672016"/>
                  </a:ext>
                </a:extLst>
              </a:tr>
              <a:tr h="364274">
                <a:tc>
                  <a:txBody>
                    <a:bodyPr/>
                    <a:lstStyle/>
                    <a:p>
                      <a:pPr indent="182880" algn="ctr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122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Global Tradicional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5486383"/>
                  </a:ext>
                </a:extLst>
              </a:tr>
              <a:tr h="261726">
                <a:tc>
                  <a:txBody>
                    <a:bodyPr/>
                    <a:lstStyle/>
                    <a:p>
                      <a:pPr indent="182880" algn="ctr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5167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1070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CuadroTexto"/>
          <p:cNvSpPr txBox="1">
            <a:spLocks noChangeArrowheads="1"/>
          </p:cNvSpPr>
          <p:nvPr/>
        </p:nvSpPr>
        <p:spPr bwMode="auto">
          <a:xfrm>
            <a:off x="1259632" y="314928"/>
            <a:ext cx="6715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MX" sz="2800" dirty="0">
                <a:latin typeface="Calibri" pitchFamily="34" charset="0"/>
              </a:rPr>
              <a:t>Validaciones de Catálogos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571500" y="1000125"/>
            <a:ext cx="79295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4 CuadroTexto"/>
          <p:cNvSpPr txBox="1">
            <a:spLocks noChangeArrowheads="1"/>
          </p:cNvSpPr>
          <p:nvPr/>
        </p:nvSpPr>
        <p:spPr bwMode="auto">
          <a:xfrm>
            <a:off x="571501" y="1325667"/>
            <a:ext cx="79295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dirty="0" smtClean="0">
                <a:solidFill>
                  <a:srgbClr val="000099"/>
                </a:solidFill>
              </a:rPr>
              <a:t>Tabla Datos Generales</a:t>
            </a:r>
            <a:endParaRPr lang="es-ES" sz="2000" dirty="0">
              <a:solidFill>
                <a:srgbClr val="000099"/>
              </a:solidFill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660765"/>
              </p:ext>
            </p:extLst>
          </p:nvPr>
        </p:nvGraphicFramePr>
        <p:xfrm>
          <a:off x="755576" y="1916832"/>
          <a:ext cx="6276102" cy="720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51062">
                  <a:extLst>
                    <a:ext uri="{9D8B030D-6E8A-4147-A177-3AD203B41FA5}">
                      <a16:colId xmlns:a16="http://schemas.microsoft.com/office/drawing/2014/main" val="1457859814"/>
                    </a:ext>
                  </a:extLst>
                </a:gridCol>
                <a:gridCol w="1269218">
                  <a:extLst>
                    <a:ext uri="{9D8B030D-6E8A-4147-A177-3AD203B41FA5}">
                      <a16:colId xmlns:a16="http://schemas.microsoft.com/office/drawing/2014/main" val="1314925328"/>
                    </a:ext>
                  </a:extLst>
                </a:gridCol>
                <a:gridCol w="1193145">
                  <a:extLst>
                    <a:ext uri="{9D8B030D-6E8A-4147-A177-3AD203B41FA5}">
                      <a16:colId xmlns:a16="http://schemas.microsoft.com/office/drawing/2014/main" val="1613163543"/>
                    </a:ext>
                  </a:extLst>
                </a:gridCol>
                <a:gridCol w="1187858">
                  <a:extLst>
                    <a:ext uri="{9D8B030D-6E8A-4147-A177-3AD203B41FA5}">
                      <a16:colId xmlns:a16="http://schemas.microsoft.com/office/drawing/2014/main" val="607118606"/>
                    </a:ext>
                  </a:extLst>
                </a:gridCol>
                <a:gridCol w="1374819">
                  <a:extLst>
                    <a:ext uri="{9D8B030D-6E8A-4147-A177-3AD203B41FA5}">
                      <a16:colId xmlns:a16="http://schemas.microsoft.com/office/drawing/2014/main" val="378272779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</a:t>
                      </a:r>
                      <a:endParaRPr lang="es-MX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</a:t>
                      </a:r>
                      <a:endParaRPr lang="es-MX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Tipo</a:t>
                      </a:r>
                      <a:endParaRPr lang="es-MX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Tamaño</a:t>
                      </a:r>
                      <a:endParaRPr lang="es-MX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Catálogo</a:t>
                      </a:r>
                      <a:endParaRPr lang="es-MX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90094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Bef>
                          <a:spcPts val="150"/>
                        </a:spcBef>
                        <a:spcAft>
                          <a:spcPts val="2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50"/>
                        </a:spcBef>
                        <a:spcAft>
                          <a:spcPts val="200"/>
                        </a:spcAft>
                      </a:pPr>
                      <a:r>
                        <a:rPr lang="es-MX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Estatus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Caracter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2500079"/>
                  </a:ext>
                </a:extLst>
              </a:tr>
            </a:tbl>
          </a:graphicData>
        </a:graphic>
      </p:graphicFrame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032897"/>
              </p:ext>
            </p:extLst>
          </p:nvPr>
        </p:nvGraphicFramePr>
        <p:xfrm>
          <a:off x="1763688" y="2924944"/>
          <a:ext cx="4824536" cy="2649583"/>
        </p:xfrm>
        <a:graphic>
          <a:graphicData uri="http://schemas.openxmlformats.org/drawingml/2006/table">
            <a:tbl>
              <a:tblPr/>
              <a:tblGrid>
                <a:gridCol w="781367">
                  <a:extLst>
                    <a:ext uri="{9D8B030D-6E8A-4147-A177-3AD203B41FA5}">
                      <a16:colId xmlns:a16="http://schemas.microsoft.com/office/drawing/2014/main" val="1175546031"/>
                    </a:ext>
                  </a:extLst>
                </a:gridCol>
                <a:gridCol w="4043169">
                  <a:extLst>
                    <a:ext uri="{9D8B030D-6E8A-4147-A177-3AD203B41FA5}">
                      <a16:colId xmlns:a16="http://schemas.microsoft.com/office/drawing/2014/main" val="1146330347"/>
                    </a:ext>
                  </a:extLst>
                </a:gridCol>
              </a:tblGrid>
              <a:tr h="322810">
                <a:tc gridSpan="2">
                  <a:txBody>
                    <a:bodyPr/>
                    <a:lstStyle/>
                    <a:p>
                      <a:pPr indent="182880" algn="ctr">
                        <a:lnSpc>
                          <a:spcPts val="145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Catálogo 14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4220920"/>
                  </a:ext>
                </a:extLst>
              </a:tr>
              <a:tr h="322810">
                <a:tc>
                  <a:txBody>
                    <a:bodyPr/>
                    <a:lstStyle/>
                    <a:p>
                      <a:pPr indent="182880" algn="ctr">
                        <a:lnSpc>
                          <a:spcPts val="145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Clave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45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Estatus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5807274"/>
                  </a:ext>
                </a:extLst>
              </a:tr>
              <a:tr h="322810">
                <a:tc>
                  <a:txBody>
                    <a:bodyPr/>
                    <a:lstStyle/>
                    <a:p>
                      <a:pPr indent="182880" algn="ctr">
                        <a:lnSpc>
                          <a:spcPts val="145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655" indent="182880" algn="l">
                        <a:lnSpc>
                          <a:spcPts val="145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Certificado Vigente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7478180"/>
                  </a:ext>
                </a:extLst>
              </a:tr>
              <a:tr h="322810">
                <a:tc>
                  <a:txBody>
                    <a:bodyPr/>
                    <a:lstStyle/>
                    <a:p>
                      <a:pPr indent="182880" algn="ctr">
                        <a:lnSpc>
                          <a:spcPts val="145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655" indent="182880" algn="l">
                        <a:lnSpc>
                          <a:spcPts val="145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Certificado Cancelado desde Origen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1674938"/>
                  </a:ext>
                </a:extLst>
              </a:tr>
              <a:tr h="389913">
                <a:tc>
                  <a:txBody>
                    <a:bodyPr/>
                    <a:lstStyle/>
                    <a:p>
                      <a:pPr indent="182880" algn="ctr">
                        <a:lnSpc>
                          <a:spcPts val="145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655" indent="182880" algn="l">
                        <a:lnSpc>
                          <a:spcPts val="145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Certificado Cancelado durante la Vigencia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3426606"/>
                  </a:ext>
                </a:extLst>
              </a:tr>
              <a:tr h="322810">
                <a:tc>
                  <a:txBody>
                    <a:bodyPr/>
                    <a:lstStyle/>
                    <a:p>
                      <a:pPr indent="182880" algn="ctr">
                        <a:lnSpc>
                          <a:spcPts val="145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655" indent="182880" algn="l">
                        <a:lnSpc>
                          <a:spcPts val="145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Certificado Vencido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2698598"/>
                  </a:ext>
                </a:extLst>
              </a:tr>
              <a:tr h="322810">
                <a:tc>
                  <a:txBody>
                    <a:bodyPr/>
                    <a:lstStyle/>
                    <a:p>
                      <a:pPr indent="182880" algn="ctr">
                        <a:lnSpc>
                          <a:spcPts val="145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655" indent="182880" algn="l">
                        <a:lnSpc>
                          <a:spcPts val="145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Certificado Anticipado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2189460"/>
                  </a:ext>
                </a:extLst>
              </a:tr>
              <a:tr h="322810">
                <a:tc>
                  <a:txBody>
                    <a:bodyPr/>
                    <a:lstStyle/>
                    <a:p>
                      <a:pPr indent="182880" algn="ctr">
                        <a:lnSpc>
                          <a:spcPts val="145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655" indent="182880" algn="l">
                        <a:lnSpc>
                          <a:spcPts val="145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Otro tipo de movimiento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6665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247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CuadroTexto"/>
          <p:cNvSpPr txBox="1">
            <a:spLocks noChangeArrowheads="1"/>
          </p:cNvSpPr>
          <p:nvPr/>
        </p:nvSpPr>
        <p:spPr bwMode="auto">
          <a:xfrm>
            <a:off x="1259632" y="314928"/>
            <a:ext cx="6715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MX" sz="2800" dirty="0">
                <a:latin typeface="Calibri" pitchFamily="34" charset="0"/>
              </a:rPr>
              <a:t>Validaciones de Catálogos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571500" y="1000125"/>
            <a:ext cx="79295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4 CuadroTexto"/>
          <p:cNvSpPr txBox="1">
            <a:spLocks noChangeArrowheads="1"/>
          </p:cNvSpPr>
          <p:nvPr/>
        </p:nvSpPr>
        <p:spPr bwMode="auto">
          <a:xfrm>
            <a:off x="571501" y="1325667"/>
            <a:ext cx="79295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dirty="0" smtClean="0">
                <a:solidFill>
                  <a:srgbClr val="000099"/>
                </a:solidFill>
              </a:rPr>
              <a:t>Tabla Emisión</a:t>
            </a:r>
            <a:endParaRPr lang="es-ES" sz="2000" dirty="0">
              <a:solidFill>
                <a:srgbClr val="000099"/>
              </a:solidFill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951638"/>
              </p:ext>
            </p:extLst>
          </p:nvPr>
        </p:nvGraphicFramePr>
        <p:xfrm>
          <a:off x="755576" y="1916832"/>
          <a:ext cx="7036110" cy="720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51062">
                  <a:extLst>
                    <a:ext uri="{9D8B030D-6E8A-4147-A177-3AD203B41FA5}">
                      <a16:colId xmlns:a16="http://schemas.microsoft.com/office/drawing/2014/main" val="1457859814"/>
                    </a:ext>
                  </a:extLst>
                </a:gridCol>
                <a:gridCol w="2026031">
                  <a:extLst>
                    <a:ext uri="{9D8B030D-6E8A-4147-A177-3AD203B41FA5}">
                      <a16:colId xmlns:a16="http://schemas.microsoft.com/office/drawing/2014/main" val="1314925328"/>
                    </a:ext>
                  </a:extLst>
                </a:gridCol>
                <a:gridCol w="1196340">
                  <a:extLst>
                    <a:ext uri="{9D8B030D-6E8A-4147-A177-3AD203B41FA5}">
                      <a16:colId xmlns:a16="http://schemas.microsoft.com/office/drawing/2014/main" val="1613163543"/>
                    </a:ext>
                  </a:extLst>
                </a:gridCol>
                <a:gridCol w="1187858">
                  <a:extLst>
                    <a:ext uri="{9D8B030D-6E8A-4147-A177-3AD203B41FA5}">
                      <a16:colId xmlns:a16="http://schemas.microsoft.com/office/drawing/2014/main" val="607118606"/>
                    </a:ext>
                  </a:extLst>
                </a:gridCol>
                <a:gridCol w="1374819">
                  <a:extLst>
                    <a:ext uri="{9D8B030D-6E8A-4147-A177-3AD203B41FA5}">
                      <a16:colId xmlns:a16="http://schemas.microsoft.com/office/drawing/2014/main" val="378272779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</a:t>
                      </a:r>
                      <a:endParaRPr lang="es-MX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</a:t>
                      </a:r>
                      <a:endParaRPr lang="es-MX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Tipo</a:t>
                      </a:r>
                      <a:endParaRPr lang="es-MX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Tamaño</a:t>
                      </a:r>
                      <a:endParaRPr lang="es-MX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Catálogo</a:t>
                      </a:r>
                      <a:endParaRPr lang="es-MX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90094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Bef>
                          <a:spcPts val="150"/>
                        </a:spcBef>
                        <a:spcAft>
                          <a:spcPts val="2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50"/>
                        </a:spcBef>
                        <a:spcAft>
                          <a:spcPts val="2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Tipo de producto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Bef>
                          <a:spcPts val="150"/>
                        </a:spcBef>
                        <a:spcAft>
                          <a:spcPts val="200"/>
                        </a:spcAft>
                      </a:pPr>
                      <a:r>
                        <a:rPr lang="es-ES" sz="16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Caracter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Bef>
                          <a:spcPts val="150"/>
                        </a:spcBef>
                        <a:spcAft>
                          <a:spcPts val="200"/>
                        </a:spcAft>
                      </a:pPr>
                      <a:r>
                        <a:rPr lang="es-MX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Bef>
                          <a:spcPts val="150"/>
                        </a:spcBef>
                        <a:spcAft>
                          <a:spcPts val="2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2500079"/>
                  </a:ext>
                </a:extLst>
              </a:tr>
            </a:tbl>
          </a:graphicData>
        </a:graphic>
      </p:graphicFrame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272343"/>
              </p:ext>
            </p:extLst>
          </p:nvPr>
        </p:nvGraphicFramePr>
        <p:xfrm>
          <a:off x="2203848" y="2924944"/>
          <a:ext cx="4139566" cy="2878982"/>
        </p:xfrm>
        <a:graphic>
          <a:graphicData uri="http://schemas.openxmlformats.org/drawingml/2006/table">
            <a:tbl>
              <a:tblPr/>
              <a:tblGrid>
                <a:gridCol w="872808">
                  <a:extLst>
                    <a:ext uri="{9D8B030D-6E8A-4147-A177-3AD203B41FA5}">
                      <a16:colId xmlns:a16="http://schemas.microsoft.com/office/drawing/2014/main" val="944515950"/>
                    </a:ext>
                  </a:extLst>
                </a:gridCol>
                <a:gridCol w="3266758">
                  <a:extLst>
                    <a:ext uri="{9D8B030D-6E8A-4147-A177-3AD203B41FA5}">
                      <a16:colId xmlns:a16="http://schemas.microsoft.com/office/drawing/2014/main" val="2646873555"/>
                    </a:ext>
                  </a:extLst>
                </a:gridCol>
              </a:tblGrid>
              <a:tr h="385008">
                <a:tc gridSpan="2">
                  <a:txBody>
                    <a:bodyPr/>
                    <a:lstStyle/>
                    <a:p>
                      <a:pPr indent="182880" algn="ctr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Catálogo 4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079169"/>
                  </a:ext>
                </a:extLst>
              </a:tr>
              <a:tr h="339306">
                <a:tc>
                  <a:txBody>
                    <a:bodyPr/>
                    <a:lstStyle/>
                    <a:p>
                      <a:pPr indent="182880" algn="ctr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Clave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Tipo de producto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0562989"/>
                  </a:ext>
                </a:extLst>
              </a:tr>
              <a:tr h="380774">
                <a:tc>
                  <a:txBody>
                    <a:bodyPr/>
                    <a:lstStyle/>
                    <a:p>
                      <a:pPr indent="182880" algn="ctr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Personal Administrativo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65948"/>
                  </a:ext>
                </a:extLst>
              </a:tr>
              <a:tr h="348895">
                <a:tc>
                  <a:txBody>
                    <a:bodyPr/>
                    <a:lstStyle/>
                    <a:p>
                      <a:pPr indent="182880" algn="ctr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Vendedores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5236016"/>
                  </a:ext>
                </a:extLst>
              </a:tr>
              <a:tr h="443193">
                <a:tc>
                  <a:txBody>
                    <a:bodyPr/>
                    <a:lstStyle/>
                    <a:p>
                      <a:pPr indent="182880" algn="ctr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113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Agentes de Seguros y/o Fianzas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5719166"/>
                  </a:ext>
                </a:extLst>
              </a:tr>
              <a:tr h="355806">
                <a:tc>
                  <a:txBody>
                    <a:bodyPr/>
                    <a:lstStyle/>
                    <a:p>
                      <a:pPr indent="182880" algn="ctr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121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Cédula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2672016"/>
                  </a:ext>
                </a:extLst>
              </a:tr>
              <a:tr h="364274">
                <a:tc>
                  <a:txBody>
                    <a:bodyPr/>
                    <a:lstStyle/>
                    <a:p>
                      <a:pPr indent="182880" algn="ctr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122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Global Tradicional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5486383"/>
                  </a:ext>
                </a:extLst>
              </a:tr>
              <a:tr h="261726">
                <a:tc>
                  <a:txBody>
                    <a:bodyPr/>
                    <a:lstStyle/>
                    <a:p>
                      <a:pPr indent="182880" algn="ctr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5167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0122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CuadroTexto"/>
          <p:cNvSpPr txBox="1">
            <a:spLocks noChangeArrowheads="1"/>
          </p:cNvSpPr>
          <p:nvPr/>
        </p:nvSpPr>
        <p:spPr bwMode="auto">
          <a:xfrm>
            <a:off x="1259632" y="314928"/>
            <a:ext cx="6715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MX" sz="2800" dirty="0">
                <a:latin typeface="Calibri" pitchFamily="34" charset="0"/>
              </a:rPr>
              <a:t>Validaciones de Catálogos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571500" y="1000125"/>
            <a:ext cx="79295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4 CuadroTexto"/>
          <p:cNvSpPr txBox="1">
            <a:spLocks noChangeArrowheads="1"/>
          </p:cNvSpPr>
          <p:nvPr/>
        </p:nvSpPr>
        <p:spPr bwMode="auto">
          <a:xfrm>
            <a:off x="571501" y="1325667"/>
            <a:ext cx="79295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dirty="0" smtClean="0">
                <a:solidFill>
                  <a:srgbClr val="000099"/>
                </a:solidFill>
              </a:rPr>
              <a:t>Tabla Siniestros</a:t>
            </a:r>
            <a:endParaRPr lang="es-ES" sz="2000" dirty="0">
              <a:solidFill>
                <a:srgbClr val="000099"/>
              </a:solidFill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826332"/>
              </p:ext>
            </p:extLst>
          </p:nvPr>
        </p:nvGraphicFramePr>
        <p:xfrm>
          <a:off x="755576" y="1916832"/>
          <a:ext cx="7036110" cy="720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51062">
                  <a:extLst>
                    <a:ext uri="{9D8B030D-6E8A-4147-A177-3AD203B41FA5}">
                      <a16:colId xmlns:a16="http://schemas.microsoft.com/office/drawing/2014/main" val="1457859814"/>
                    </a:ext>
                  </a:extLst>
                </a:gridCol>
                <a:gridCol w="2026031">
                  <a:extLst>
                    <a:ext uri="{9D8B030D-6E8A-4147-A177-3AD203B41FA5}">
                      <a16:colId xmlns:a16="http://schemas.microsoft.com/office/drawing/2014/main" val="1314925328"/>
                    </a:ext>
                  </a:extLst>
                </a:gridCol>
                <a:gridCol w="1196340">
                  <a:extLst>
                    <a:ext uri="{9D8B030D-6E8A-4147-A177-3AD203B41FA5}">
                      <a16:colId xmlns:a16="http://schemas.microsoft.com/office/drawing/2014/main" val="1613163543"/>
                    </a:ext>
                  </a:extLst>
                </a:gridCol>
                <a:gridCol w="1187858">
                  <a:extLst>
                    <a:ext uri="{9D8B030D-6E8A-4147-A177-3AD203B41FA5}">
                      <a16:colId xmlns:a16="http://schemas.microsoft.com/office/drawing/2014/main" val="607118606"/>
                    </a:ext>
                  </a:extLst>
                </a:gridCol>
                <a:gridCol w="1374819">
                  <a:extLst>
                    <a:ext uri="{9D8B030D-6E8A-4147-A177-3AD203B41FA5}">
                      <a16:colId xmlns:a16="http://schemas.microsoft.com/office/drawing/2014/main" val="378272779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</a:t>
                      </a:r>
                      <a:endParaRPr lang="es-MX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</a:t>
                      </a:r>
                      <a:endParaRPr lang="es-MX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Tipo</a:t>
                      </a:r>
                      <a:endParaRPr lang="es-MX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Tamaño</a:t>
                      </a:r>
                      <a:endParaRPr lang="es-MX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Catálogo</a:t>
                      </a:r>
                      <a:endParaRPr lang="es-MX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90094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Bef>
                          <a:spcPts val="150"/>
                        </a:spcBef>
                        <a:spcAft>
                          <a:spcPts val="2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50"/>
                        </a:spcBef>
                        <a:spcAft>
                          <a:spcPts val="2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Tipo de producto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Bef>
                          <a:spcPts val="150"/>
                        </a:spcBef>
                        <a:spcAft>
                          <a:spcPts val="200"/>
                        </a:spcAft>
                      </a:pPr>
                      <a:r>
                        <a:rPr lang="es-ES" sz="16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Caracter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Bef>
                          <a:spcPts val="150"/>
                        </a:spcBef>
                        <a:spcAft>
                          <a:spcPts val="200"/>
                        </a:spcAft>
                      </a:pPr>
                      <a:r>
                        <a:rPr lang="es-MX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Bef>
                          <a:spcPts val="150"/>
                        </a:spcBef>
                        <a:spcAft>
                          <a:spcPts val="2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2500079"/>
                  </a:ext>
                </a:extLst>
              </a:tr>
            </a:tbl>
          </a:graphicData>
        </a:graphic>
      </p:graphicFrame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98042"/>
              </p:ext>
            </p:extLst>
          </p:nvPr>
        </p:nvGraphicFramePr>
        <p:xfrm>
          <a:off x="2203848" y="2924944"/>
          <a:ext cx="4139566" cy="2878982"/>
        </p:xfrm>
        <a:graphic>
          <a:graphicData uri="http://schemas.openxmlformats.org/drawingml/2006/table">
            <a:tbl>
              <a:tblPr/>
              <a:tblGrid>
                <a:gridCol w="872808">
                  <a:extLst>
                    <a:ext uri="{9D8B030D-6E8A-4147-A177-3AD203B41FA5}">
                      <a16:colId xmlns:a16="http://schemas.microsoft.com/office/drawing/2014/main" val="944515950"/>
                    </a:ext>
                  </a:extLst>
                </a:gridCol>
                <a:gridCol w="3266758">
                  <a:extLst>
                    <a:ext uri="{9D8B030D-6E8A-4147-A177-3AD203B41FA5}">
                      <a16:colId xmlns:a16="http://schemas.microsoft.com/office/drawing/2014/main" val="2646873555"/>
                    </a:ext>
                  </a:extLst>
                </a:gridCol>
              </a:tblGrid>
              <a:tr h="385008">
                <a:tc gridSpan="2">
                  <a:txBody>
                    <a:bodyPr/>
                    <a:lstStyle/>
                    <a:p>
                      <a:pPr indent="182880" algn="ctr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Catálogo 4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079169"/>
                  </a:ext>
                </a:extLst>
              </a:tr>
              <a:tr h="339306">
                <a:tc>
                  <a:txBody>
                    <a:bodyPr/>
                    <a:lstStyle/>
                    <a:p>
                      <a:pPr indent="182880" algn="ctr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Clave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Tipo de producto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0562989"/>
                  </a:ext>
                </a:extLst>
              </a:tr>
              <a:tr h="380774">
                <a:tc>
                  <a:txBody>
                    <a:bodyPr/>
                    <a:lstStyle/>
                    <a:p>
                      <a:pPr indent="182880" algn="ctr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Personal Administrativo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65948"/>
                  </a:ext>
                </a:extLst>
              </a:tr>
              <a:tr h="348895">
                <a:tc>
                  <a:txBody>
                    <a:bodyPr/>
                    <a:lstStyle/>
                    <a:p>
                      <a:pPr indent="182880" algn="ctr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Vendedores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5236016"/>
                  </a:ext>
                </a:extLst>
              </a:tr>
              <a:tr h="443193">
                <a:tc>
                  <a:txBody>
                    <a:bodyPr/>
                    <a:lstStyle/>
                    <a:p>
                      <a:pPr indent="182880" algn="ctr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113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Agentes de Seguros y/o Fianzas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5719166"/>
                  </a:ext>
                </a:extLst>
              </a:tr>
              <a:tr h="355806">
                <a:tc>
                  <a:txBody>
                    <a:bodyPr/>
                    <a:lstStyle/>
                    <a:p>
                      <a:pPr indent="182880" algn="ctr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121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Cédula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2672016"/>
                  </a:ext>
                </a:extLst>
              </a:tr>
              <a:tr h="364274">
                <a:tc>
                  <a:txBody>
                    <a:bodyPr/>
                    <a:lstStyle/>
                    <a:p>
                      <a:pPr indent="182880" algn="ctr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122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Global Tradicional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5486383"/>
                  </a:ext>
                </a:extLst>
              </a:tr>
              <a:tr h="261726">
                <a:tc>
                  <a:txBody>
                    <a:bodyPr/>
                    <a:lstStyle/>
                    <a:p>
                      <a:pPr indent="182880" algn="ctr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9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5167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0616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CuadroTexto"/>
          <p:cNvSpPr txBox="1">
            <a:spLocks noChangeArrowheads="1"/>
          </p:cNvSpPr>
          <p:nvPr/>
        </p:nvSpPr>
        <p:spPr bwMode="auto">
          <a:xfrm>
            <a:off x="1259632" y="314928"/>
            <a:ext cx="6715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MX" sz="2800" dirty="0">
                <a:latin typeface="Calibri" pitchFamily="34" charset="0"/>
              </a:rPr>
              <a:t>Validaciones de Catálogos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571500" y="1000125"/>
            <a:ext cx="79295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4 CuadroTexto"/>
          <p:cNvSpPr txBox="1">
            <a:spLocks noChangeArrowheads="1"/>
          </p:cNvSpPr>
          <p:nvPr/>
        </p:nvSpPr>
        <p:spPr bwMode="auto">
          <a:xfrm>
            <a:off x="571501" y="1325667"/>
            <a:ext cx="79295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dirty="0" smtClean="0">
                <a:solidFill>
                  <a:srgbClr val="000099"/>
                </a:solidFill>
              </a:rPr>
              <a:t>Tabla Siniestros</a:t>
            </a:r>
            <a:endParaRPr lang="es-ES" sz="2000" dirty="0">
              <a:solidFill>
                <a:srgbClr val="000099"/>
              </a:solidFill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98261"/>
              </p:ext>
            </p:extLst>
          </p:nvPr>
        </p:nvGraphicFramePr>
        <p:xfrm>
          <a:off x="755576" y="1916832"/>
          <a:ext cx="7240580" cy="720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51062">
                  <a:extLst>
                    <a:ext uri="{9D8B030D-6E8A-4147-A177-3AD203B41FA5}">
                      <a16:colId xmlns:a16="http://schemas.microsoft.com/office/drawing/2014/main" val="1457859814"/>
                    </a:ext>
                  </a:extLst>
                </a:gridCol>
                <a:gridCol w="2230501">
                  <a:extLst>
                    <a:ext uri="{9D8B030D-6E8A-4147-A177-3AD203B41FA5}">
                      <a16:colId xmlns:a16="http://schemas.microsoft.com/office/drawing/2014/main" val="1314925328"/>
                    </a:ext>
                  </a:extLst>
                </a:gridCol>
                <a:gridCol w="1196340">
                  <a:extLst>
                    <a:ext uri="{9D8B030D-6E8A-4147-A177-3AD203B41FA5}">
                      <a16:colId xmlns:a16="http://schemas.microsoft.com/office/drawing/2014/main" val="1613163543"/>
                    </a:ext>
                  </a:extLst>
                </a:gridCol>
                <a:gridCol w="1187858">
                  <a:extLst>
                    <a:ext uri="{9D8B030D-6E8A-4147-A177-3AD203B41FA5}">
                      <a16:colId xmlns:a16="http://schemas.microsoft.com/office/drawing/2014/main" val="607118606"/>
                    </a:ext>
                  </a:extLst>
                </a:gridCol>
                <a:gridCol w="1374819">
                  <a:extLst>
                    <a:ext uri="{9D8B030D-6E8A-4147-A177-3AD203B41FA5}">
                      <a16:colId xmlns:a16="http://schemas.microsoft.com/office/drawing/2014/main" val="378272779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</a:t>
                      </a:r>
                      <a:endParaRPr lang="es-MX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</a:t>
                      </a:r>
                      <a:endParaRPr lang="es-MX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Tipo</a:t>
                      </a:r>
                      <a:endParaRPr lang="es-MX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Tamaño</a:t>
                      </a:r>
                      <a:endParaRPr lang="es-MX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Catálogo</a:t>
                      </a:r>
                      <a:endParaRPr lang="es-MX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90094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Bef>
                          <a:spcPts val="150"/>
                        </a:spcBef>
                        <a:spcAft>
                          <a:spcPts val="200"/>
                        </a:spcAft>
                      </a:pPr>
                      <a:r>
                        <a:rPr lang="es-ES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50"/>
                        </a:spcBef>
                        <a:spcAft>
                          <a:spcPts val="2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Tipo de recuperación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Bef>
                          <a:spcPts val="150"/>
                        </a:spcBef>
                        <a:spcAft>
                          <a:spcPts val="200"/>
                        </a:spcAft>
                      </a:pPr>
                      <a:r>
                        <a:rPr lang="es-ES" sz="16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Caracter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Bef>
                          <a:spcPts val="150"/>
                        </a:spcBef>
                        <a:spcAft>
                          <a:spcPts val="2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Bef>
                          <a:spcPts val="150"/>
                        </a:spcBef>
                        <a:spcAft>
                          <a:spcPts val="2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2500079"/>
                  </a:ext>
                </a:extLst>
              </a:tr>
            </a:tbl>
          </a:graphicData>
        </a:graphic>
      </p:graphicFrame>
      <p:graphicFrame>
        <p:nvGraphicFramePr>
          <p:cNvPr id="17" name="Tab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567204"/>
              </p:ext>
            </p:extLst>
          </p:nvPr>
        </p:nvGraphicFramePr>
        <p:xfrm>
          <a:off x="791439" y="2827967"/>
          <a:ext cx="7222224" cy="2970327"/>
        </p:xfrm>
        <a:graphic>
          <a:graphicData uri="http://schemas.openxmlformats.org/drawingml/2006/table">
            <a:tbl>
              <a:tblPr/>
              <a:tblGrid>
                <a:gridCol w="881356">
                  <a:extLst>
                    <a:ext uri="{9D8B030D-6E8A-4147-A177-3AD203B41FA5}">
                      <a16:colId xmlns:a16="http://schemas.microsoft.com/office/drawing/2014/main" val="2616753623"/>
                    </a:ext>
                  </a:extLst>
                </a:gridCol>
                <a:gridCol w="6340868">
                  <a:extLst>
                    <a:ext uri="{9D8B030D-6E8A-4147-A177-3AD203B41FA5}">
                      <a16:colId xmlns:a16="http://schemas.microsoft.com/office/drawing/2014/main" val="4023974366"/>
                    </a:ext>
                  </a:extLst>
                </a:gridCol>
              </a:tblGrid>
              <a:tr h="341367">
                <a:tc gridSpan="2">
                  <a:txBody>
                    <a:bodyPr/>
                    <a:lstStyle/>
                    <a:p>
                      <a:pPr indent="18288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Catálogo 8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7930102"/>
                  </a:ext>
                </a:extLst>
              </a:tr>
              <a:tr h="255385">
                <a:tc>
                  <a:txBody>
                    <a:bodyPr/>
                    <a:lstStyle/>
                    <a:p>
                      <a:pPr indent="18288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Clave</a:t>
                      </a:r>
                      <a:endParaRPr lang="es-MX" sz="16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6858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Tipo de garantía de recuperación</a:t>
                      </a:r>
                      <a:endParaRPr lang="es-MX" sz="16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013737"/>
                  </a:ext>
                </a:extLst>
              </a:tr>
              <a:tr h="241269">
                <a:tc>
                  <a:txBody>
                    <a:bodyPr/>
                    <a:lstStyle/>
                    <a:p>
                      <a:pPr marL="0" indent="182880" algn="ctr" defTabSz="6858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</a:t>
                      </a:r>
                      <a:endParaRPr lang="es-MX" sz="16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6858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Acreditada solvencia</a:t>
                      </a:r>
                      <a:endParaRPr lang="es-MX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2836098"/>
                  </a:ext>
                </a:extLst>
              </a:tr>
              <a:tr h="241269">
                <a:tc>
                  <a:txBody>
                    <a:bodyPr/>
                    <a:lstStyle/>
                    <a:p>
                      <a:pPr marL="0" indent="182880" algn="ctr" defTabSz="6858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02</a:t>
                      </a:r>
                      <a:endParaRPr lang="es-MX" sz="16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6858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Afectación en Garantía</a:t>
                      </a:r>
                      <a:endParaRPr lang="es-MX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1462572"/>
                  </a:ext>
                </a:extLst>
              </a:tr>
              <a:tr h="666695">
                <a:tc>
                  <a:txBody>
                    <a:bodyPr/>
                    <a:lstStyle/>
                    <a:p>
                      <a:pPr marL="0" indent="182880" algn="ctr" defTabSz="6858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03</a:t>
                      </a:r>
                      <a:endParaRPr lang="es-MX" sz="16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6858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Carta de Crédito “Stand </a:t>
                      </a:r>
                      <a:r>
                        <a:rPr lang="es-MX" sz="16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By</a:t>
                      </a:r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” o Carta de crédito de Instituciones de Crédito Extranjeras con calificación “Superior o Excelente”</a:t>
                      </a:r>
                      <a:endParaRPr lang="es-MX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619509"/>
                  </a:ext>
                </a:extLst>
              </a:tr>
              <a:tr h="241269">
                <a:tc>
                  <a:txBody>
                    <a:bodyPr/>
                    <a:lstStyle/>
                    <a:p>
                      <a:pPr marL="0" indent="182880" algn="ctr" defTabSz="6858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…</a:t>
                      </a:r>
                      <a:endParaRPr lang="es-MX" sz="16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6858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…</a:t>
                      </a:r>
                      <a:endParaRPr lang="es-MX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4331000"/>
                  </a:ext>
                </a:extLst>
              </a:tr>
              <a:tr h="241269">
                <a:tc>
                  <a:txBody>
                    <a:bodyPr/>
                    <a:lstStyle/>
                    <a:p>
                      <a:pPr marL="0" indent="182880" algn="ctr" defTabSz="6858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09</a:t>
                      </a:r>
                      <a:endParaRPr lang="es-MX" sz="16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6858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Sin </a:t>
                      </a:r>
                      <a:r>
                        <a:rPr lang="es-ES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garantía de 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recuperación</a:t>
                      </a:r>
                      <a:endParaRPr lang="es-MX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4010145"/>
                  </a:ext>
                </a:extLst>
              </a:tr>
              <a:tr h="241269">
                <a:tc>
                  <a:txBody>
                    <a:bodyPr/>
                    <a:lstStyle/>
                    <a:p>
                      <a:pPr marL="0" indent="182880" algn="ctr" defTabSz="6858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…</a:t>
                      </a:r>
                      <a:endParaRPr lang="es-MX" sz="16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6858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…</a:t>
                      </a:r>
                      <a:endParaRPr lang="es-MX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8901501"/>
                  </a:ext>
                </a:extLst>
              </a:tr>
              <a:tr h="241269">
                <a:tc>
                  <a:txBody>
                    <a:bodyPr/>
                    <a:lstStyle/>
                    <a:p>
                      <a:pPr marL="0" indent="182880" algn="ctr" defTabSz="6858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</a:t>
                      </a:r>
                      <a:endParaRPr lang="es-MX" sz="16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6858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Seguro de Caución</a:t>
                      </a:r>
                      <a:endParaRPr lang="es-MX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4319463"/>
                  </a:ext>
                </a:extLst>
              </a:tr>
              <a:tr h="241269">
                <a:tc>
                  <a:txBody>
                    <a:bodyPr/>
                    <a:lstStyle/>
                    <a:p>
                      <a:pPr marL="0" indent="182880" algn="ctr" defTabSz="6858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99</a:t>
                      </a:r>
                      <a:endParaRPr lang="es-MX" sz="16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6858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Otra garantía</a:t>
                      </a:r>
                      <a:endParaRPr lang="es-MX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2658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5873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7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CuadroTexto"/>
          <p:cNvSpPr txBox="1">
            <a:spLocks noChangeArrowheads="1"/>
          </p:cNvSpPr>
          <p:nvPr/>
        </p:nvSpPr>
        <p:spPr bwMode="auto">
          <a:xfrm>
            <a:off x="1259632" y="314928"/>
            <a:ext cx="6715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MX" sz="2800" dirty="0">
                <a:latin typeface="Calibri" pitchFamily="34" charset="0"/>
              </a:rPr>
              <a:t>Validaciones de Catálogos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571500" y="1000125"/>
            <a:ext cx="79295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4 CuadroTexto"/>
          <p:cNvSpPr txBox="1">
            <a:spLocks noChangeArrowheads="1"/>
          </p:cNvSpPr>
          <p:nvPr/>
        </p:nvSpPr>
        <p:spPr bwMode="auto">
          <a:xfrm>
            <a:off x="571501" y="1325667"/>
            <a:ext cx="79295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dirty="0" smtClean="0">
                <a:solidFill>
                  <a:srgbClr val="000099"/>
                </a:solidFill>
              </a:rPr>
              <a:t>Tabla Siniestros</a:t>
            </a:r>
            <a:endParaRPr lang="es-ES" sz="2000" dirty="0">
              <a:solidFill>
                <a:srgbClr val="000099"/>
              </a:solidFill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387200"/>
              </p:ext>
            </p:extLst>
          </p:nvPr>
        </p:nvGraphicFramePr>
        <p:xfrm>
          <a:off x="755576" y="1916832"/>
          <a:ext cx="7240580" cy="720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51062">
                  <a:extLst>
                    <a:ext uri="{9D8B030D-6E8A-4147-A177-3AD203B41FA5}">
                      <a16:colId xmlns:a16="http://schemas.microsoft.com/office/drawing/2014/main" val="1457859814"/>
                    </a:ext>
                  </a:extLst>
                </a:gridCol>
                <a:gridCol w="2230501">
                  <a:extLst>
                    <a:ext uri="{9D8B030D-6E8A-4147-A177-3AD203B41FA5}">
                      <a16:colId xmlns:a16="http://schemas.microsoft.com/office/drawing/2014/main" val="1314925328"/>
                    </a:ext>
                  </a:extLst>
                </a:gridCol>
                <a:gridCol w="1196340">
                  <a:extLst>
                    <a:ext uri="{9D8B030D-6E8A-4147-A177-3AD203B41FA5}">
                      <a16:colId xmlns:a16="http://schemas.microsoft.com/office/drawing/2014/main" val="1613163543"/>
                    </a:ext>
                  </a:extLst>
                </a:gridCol>
                <a:gridCol w="1187858">
                  <a:extLst>
                    <a:ext uri="{9D8B030D-6E8A-4147-A177-3AD203B41FA5}">
                      <a16:colId xmlns:a16="http://schemas.microsoft.com/office/drawing/2014/main" val="607118606"/>
                    </a:ext>
                  </a:extLst>
                </a:gridCol>
                <a:gridCol w="1374819">
                  <a:extLst>
                    <a:ext uri="{9D8B030D-6E8A-4147-A177-3AD203B41FA5}">
                      <a16:colId xmlns:a16="http://schemas.microsoft.com/office/drawing/2014/main" val="378272779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</a:t>
                      </a:r>
                      <a:endParaRPr lang="es-MX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</a:t>
                      </a:r>
                      <a:endParaRPr lang="es-MX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Tipo</a:t>
                      </a:r>
                      <a:endParaRPr lang="es-MX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Tamaño</a:t>
                      </a:r>
                      <a:endParaRPr lang="es-MX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Catálogo</a:t>
                      </a:r>
                      <a:endParaRPr lang="es-MX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90094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Bef>
                          <a:spcPts val="150"/>
                        </a:spcBef>
                        <a:spcAft>
                          <a:spcPts val="200"/>
                        </a:spcAft>
                      </a:pPr>
                      <a:r>
                        <a:rPr lang="es-ES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50"/>
                        </a:spcBef>
                        <a:spcAft>
                          <a:spcPts val="20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Tipo de caución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Bef>
                          <a:spcPts val="150"/>
                        </a:spcBef>
                        <a:spcAft>
                          <a:spcPts val="20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Caracter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Bef>
                          <a:spcPts val="150"/>
                        </a:spcBef>
                        <a:spcAft>
                          <a:spcPts val="20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Bef>
                          <a:spcPts val="150"/>
                        </a:spcBef>
                        <a:spcAft>
                          <a:spcPts val="2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2500079"/>
                  </a:ext>
                </a:extLst>
              </a:tr>
            </a:tbl>
          </a:graphicData>
        </a:graphic>
      </p:graphicFrame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216322"/>
              </p:ext>
            </p:extLst>
          </p:nvPr>
        </p:nvGraphicFramePr>
        <p:xfrm>
          <a:off x="1979712" y="2996952"/>
          <a:ext cx="4680520" cy="1587297"/>
        </p:xfrm>
        <a:graphic>
          <a:graphicData uri="http://schemas.openxmlformats.org/drawingml/2006/table">
            <a:tbl>
              <a:tblPr/>
              <a:tblGrid>
                <a:gridCol w="889789">
                  <a:extLst>
                    <a:ext uri="{9D8B030D-6E8A-4147-A177-3AD203B41FA5}">
                      <a16:colId xmlns:a16="http://schemas.microsoft.com/office/drawing/2014/main" val="1974986974"/>
                    </a:ext>
                  </a:extLst>
                </a:gridCol>
                <a:gridCol w="3790731">
                  <a:extLst>
                    <a:ext uri="{9D8B030D-6E8A-4147-A177-3AD203B41FA5}">
                      <a16:colId xmlns:a16="http://schemas.microsoft.com/office/drawing/2014/main" val="3081018305"/>
                    </a:ext>
                  </a:extLst>
                </a:gridCol>
              </a:tblGrid>
              <a:tr h="291153">
                <a:tc gridSpan="2">
                  <a:txBody>
                    <a:bodyPr/>
                    <a:lstStyle/>
                    <a:p>
                      <a:pPr indent="182880" algn="ctr">
                        <a:lnSpc>
                          <a:spcPts val="145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Catálogo 15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164509"/>
                  </a:ext>
                </a:extLst>
              </a:tr>
              <a:tr h="284911">
                <a:tc>
                  <a:txBody>
                    <a:bodyPr/>
                    <a:lstStyle/>
                    <a:p>
                      <a:pPr indent="18288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Clave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Tipo de Caución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729382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indent="182880" algn="ctr">
                        <a:lnSpc>
                          <a:spcPts val="145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655" indent="182880" algn="just">
                        <a:lnSpc>
                          <a:spcPts val="145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Resarcimiento \ sin valor convenido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99592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indent="182880" algn="ctr">
                        <a:lnSpc>
                          <a:spcPts val="145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655" indent="182880" algn="just">
                        <a:lnSpc>
                          <a:spcPts val="145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Resarcimiento \ con valor convenido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3730378"/>
                  </a:ext>
                </a:extLst>
              </a:tr>
              <a:tr h="291153">
                <a:tc>
                  <a:txBody>
                    <a:bodyPr/>
                    <a:lstStyle/>
                    <a:p>
                      <a:pPr indent="182880" algn="ctr">
                        <a:lnSpc>
                          <a:spcPts val="145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655" indent="182880" algn="just">
                        <a:lnSpc>
                          <a:spcPts val="145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Penalidad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7508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367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7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>
            <a:spLocks noChangeArrowheads="1"/>
          </p:cNvSpPr>
          <p:nvPr/>
        </p:nvSpPr>
        <p:spPr bwMode="auto">
          <a:xfrm>
            <a:off x="1259632" y="314928"/>
            <a:ext cx="6715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MX" sz="2800" dirty="0">
                <a:latin typeface="Calibri" pitchFamily="34" charset="0"/>
              </a:rPr>
              <a:t>Validaciones de Consistencia Interna</a:t>
            </a:r>
          </a:p>
        </p:txBody>
      </p:sp>
      <p:cxnSp>
        <p:nvCxnSpPr>
          <p:cNvPr id="3" name="3 Conector recto"/>
          <p:cNvCxnSpPr/>
          <p:nvPr/>
        </p:nvCxnSpPr>
        <p:spPr>
          <a:xfrm>
            <a:off x="571500" y="1000125"/>
            <a:ext cx="79295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497759"/>
              </p:ext>
            </p:extLst>
          </p:nvPr>
        </p:nvGraphicFramePr>
        <p:xfrm>
          <a:off x="2168922" y="1469948"/>
          <a:ext cx="4923358" cy="144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17788">
                  <a:extLst>
                    <a:ext uri="{9D8B030D-6E8A-4147-A177-3AD203B41FA5}">
                      <a16:colId xmlns:a16="http://schemas.microsoft.com/office/drawing/2014/main" val="1457859814"/>
                    </a:ext>
                  </a:extLst>
                </a:gridCol>
                <a:gridCol w="2305570">
                  <a:extLst>
                    <a:ext uri="{9D8B030D-6E8A-4147-A177-3AD203B41FA5}">
                      <a16:colId xmlns:a16="http://schemas.microsoft.com/office/drawing/2014/main" val="1314925328"/>
                    </a:ext>
                  </a:extLst>
                </a:gridCol>
              </a:tblGrid>
              <a:tr h="360040">
                <a:tc gridSpan="2"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Emisión</a:t>
                      </a:r>
                      <a:endParaRPr lang="es-MX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90094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Suma asegurada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</a:t>
                      </a:r>
                      <a:r>
                        <a:rPr lang="es-E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&gt; 0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2500079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Suma asegurada cedida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saced</a:t>
                      </a:r>
                      <a:r>
                        <a:rPr lang="es-E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&gt;= 0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350652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Número de contratantes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numcont</a:t>
                      </a:r>
                      <a:r>
                        <a:rPr lang="es-MX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&gt; 0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7197570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839252"/>
              </p:ext>
            </p:extLst>
          </p:nvPr>
        </p:nvGraphicFramePr>
        <p:xfrm>
          <a:off x="1775879" y="3384063"/>
          <a:ext cx="5682630" cy="1805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405188">
                  <a:extLst>
                    <a:ext uri="{9D8B030D-6E8A-4147-A177-3AD203B41FA5}">
                      <a16:colId xmlns:a16="http://schemas.microsoft.com/office/drawing/2014/main" val="1457859814"/>
                    </a:ext>
                  </a:extLst>
                </a:gridCol>
                <a:gridCol w="2277442">
                  <a:extLst>
                    <a:ext uri="{9D8B030D-6E8A-4147-A177-3AD203B41FA5}">
                      <a16:colId xmlns:a16="http://schemas.microsoft.com/office/drawing/2014/main" val="1314925328"/>
                    </a:ext>
                  </a:extLst>
                </a:gridCol>
              </a:tblGrid>
              <a:tr h="360040">
                <a:tc gridSpan="2">
                  <a:txBody>
                    <a:bodyPr/>
                    <a:lstStyle/>
                    <a:p>
                      <a:pPr algn="l"/>
                      <a:r>
                        <a:rPr lang="es-MX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Siniestros</a:t>
                      </a:r>
                      <a:endParaRPr lang="es-MX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90094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Monto reclamado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montorec &gt;= 0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2500079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Monto pagado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montopag</a:t>
                      </a: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&gt;= 0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892888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Monto recuperado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montorecup</a:t>
                      </a: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&gt;= 0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794203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Monto recuperado de reaseguro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montoreas</a:t>
                      </a: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&gt;= 0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35626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237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CuadroTexto"/>
          <p:cNvSpPr txBox="1">
            <a:spLocks noChangeArrowheads="1"/>
          </p:cNvSpPr>
          <p:nvPr/>
        </p:nvSpPr>
        <p:spPr bwMode="auto">
          <a:xfrm>
            <a:off x="1142429" y="306722"/>
            <a:ext cx="6715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MX" sz="2800" b="1" dirty="0" smtClean="0">
                <a:latin typeface="Calibri" pitchFamily="34" charset="0"/>
              </a:rPr>
              <a:t>Archivos Planos</a:t>
            </a:r>
            <a:endParaRPr lang="es-MX" sz="2800" b="1" dirty="0">
              <a:latin typeface="Calibri" pitchFamily="34" charset="0"/>
            </a:endParaRPr>
          </a:p>
        </p:txBody>
      </p:sp>
      <p:cxnSp>
        <p:nvCxnSpPr>
          <p:cNvPr id="4" name="3 Conector recto"/>
          <p:cNvCxnSpPr/>
          <p:nvPr/>
        </p:nvCxnSpPr>
        <p:spPr>
          <a:xfrm>
            <a:off x="571500" y="1000125"/>
            <a:ext cx="79295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4 CuadroTexto"/>
          <p:cNvSpPr txBox="1">
            <a:spLocks noChangeArrowheads="1"/>
          </p:cNvSpPr>
          <p:nvPr/>
        </p:nvSpPr>
        <p:spPr bwMode="auto">
          <a:xfrm>
            <a:off x="683567" y="1171241"/>
            <a:ext cx="7632848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s-ES" dirty="0" smtClean="0">
                <a:solidFill>
                  <a:srgbClr val="000099"/>
                </a:solidFill>
              </a:rPr>
              <a:t>1. Datos Generales</a:t>
            </a:r>
          </a:p>
          <a:p>
            <a:pPr algn="just">
              <a:spcBef>
                <a:spcPts val="1200"/>
              </a:spcBef>
            </a:pPr>
            <a:r>
              <a:rPr lang="es-MX" dirty="0" smtClean="0"/>
              <a:t>Certificados </a:t>
            </a:r>
            <a:r>
              <a:rPr lang="es-MX" dirty="0"/>
              <a:t>a nivel tipo de producto que estuvieron </a:t>
            </a:r>
            <a:r>
              <a:rPr lang="es-MX" dirty="0">
                <a:solidFill>
                  <a:srgbClr val="C00000"/>
                </a:solidFill>
              </a:rPr>
              <a:t>expuestos</a:t>
            </a:r>
            <a:r>
              <a:rPr lang="es-MX" dirty="0"/>
              <a:t> del 1 de enero al 31 de diciembre del año de reporte </a:t>
            </a:r>
            <a:r>
              <a:rPr lang="es-MX" dirty="0">
                <a:solidFill>
                  <a:srgbClr val="C00000"/>
                </a:solidFill>
              </a:rPr>
              <a:t>y/o tuvieron algún movimiento</a:t>
            </a:r>
            <a:r>
              <a:rPr lang="es-MX" dirty="0"/>
              <a:t> en el periodo de reporte (emisión, cancelación, reinstalación, rehabilitación, endosos) </a:t>
            </a:r>
            <a:r>
              <a:rPr lang="es-MX" dirty="0">
                <a:solidFill>
                  <a:srgbClr val="FF0000"/>
                </a:solidFill>
              </a:rPr>
              <a:t>que haya afectado la contabilidad</a:t>
            </a:r>
            <a:r>
              <a:rPr lang="es-MX" dirty="0" smtClean="0">
                <a:solidFill>
                  <a:srgbClr val="FF0000"/>
                </a:solidFill>
              </a:rPr>
              <a:t>.</a:t>
            </a:r>
            <a:endParaRPr lang="es-ES" sz="2000" dirty="0"/>
          </a:p>
        </p:txBody>
      </p:sp>
      <p:sp>
        <p:nvSpPr>
          <p:cNvPr id="5" name="CuadroTexto 4"/>
          <p:cNvSpPr txBox="1"/>
          <p:nvPr/>
        </p:nvSpPr>
        <p:spPr>
          <a:xfrm>
            <a:off x="672816" y="2924944"/>
            <a:ext cx="78282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>
                <a:solidFill>
                  <a:srgbClr val="000099"/>
                </a:solidFill>
              </a:rPr>
              <a:t>2. </a:t>
            </a:r>
            <a:r>
              <a:rPr lang="es-ES" dirty="0" smtClean="0">
                <a:solidFill>
                  <a:srgbClr val="000099"/>
                </a:solidFill>
              </a:rPr>
              <a:t>Emisión</a:t>
            </a:r>
            <a:endParaRPr lang="es-ES" dirty="0">
              <a:solidFill>
                <a:srgbClr val="000099"/>
              </a:solidFill>
            </a:endParaRPr>
          </a:p>
          <a:p>
            <a:pPr algn="just">
              <a:spcBef>
                <a:spcPts val="1200"/>
              </a:spcBef>
            </a:pPr>
            <a:r>
              <a:rPr lang="es-MX" dirty="0"/>
              <a:t>Suma Asegurada para cada certificado a nivel tipo de producto que estén </a:t>
            </a:r>
            <a:r>
              <a:rPr lang="es-MX" dirty="0">
                <a:solidFill>
                  <a:srgbClr val="FF0000"/>
                </a:solidFill>
              </a:rPr>
              <a:t>vigentes</a:t>
            </a:r>
            <a:r>
              <a:rPr lang="es-MX" dirty="0"/>
              <a:t> al cierre del periodo de reporte</a:t>
            </a:r>
            <a:r>
              <a:rPr lang="es-MX" dirty="0" smtClean="0"/>
              <a:t>.</a:t>
            </a:r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672815" y="4221088"/>
            <a:ext cx="7828247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>
                <a:solidFill>
                  <a:srgbClr val="000099"/>
                </a:solidFill>
              </a:rPr>
              <a:t>3. Siniestros</a:t>
            </a:r>
          </a:p>
          <a:p>
            <a:pPr algn="just">
              <a:spcBef>
                <a:spcPts val="1200"/>
              </a:spcBef>
            </a:pPr>
            <a:r>
              <a:rPr lang="es-MX" dirty="0"/>
              <a:t>Certificados con reclamaciones por tipo de producto y número de reclamación, </a:t>
            </a:r>
            <a:r>
              <a:rPr lang="es-MX" dirty="0">
                <a:solidFill>
                  <a:srgbClr val="C00000"/>
                </a:solidFill>
              </a:rPr>
              <a:t>tanto del ejercicio de reporte como de ejercicios anteriores</a:t>
            </a:r>
            <a:r>
              <a:rPr lang="es-MX" dirty="0"/>
              <a:t>, que hayan tenido movimientos en las reclamaciones  durante el periodo de reporte.</a:t>
            </a:r>
            <a:endParaRPr lang="es-ES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37639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25" grpId="0"/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>
            <a:spLocks noChangeArrowheads="1"/>
          </p:cNvSpPr>
          <p:nvPr/>
        </p:nvSpPr>
        <p:spPr bwMode="auto">
          <a:xfrm>
            <a:off x="1167879" y="281723"/>
            <a:ext cx="673680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MX" sz="2800" dirty="0">
                <a:latin typeface="Calibri" pitchFamily="34" charset="0"/>
              </a:rPr>
              <a:t>Validaciones de Consistencia entre Campos de la misma Tabla </a:t>
            </a:r>
          </a:p>
        </p:txBody>
      </p:sp>
      <p:cxnSp>
        <p:nvCxnSpPr>
          <p:cNvPr id="3" name="3 Conector recto"/>
          <p:cNvCxnSpPr/>
          <p:nvPr/>
        </p:nvCxnSpPr>
        <p:spPr>
          <a:xfrm>
            <a:off x="571499" y="1233449"/>
            <a:ext cx="79295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375341"/>
              </p:ext>
            </p:extLst>
          </p:nvPr>
        </p:nvGraphicFramePr>
        <p:xfrm>
          <a:off x="611560" y="1556792"/>
          <a:ext cx="7848872" cy="315693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08200">
                  <a:extLst>
                    <a:ext uri="{9D8B030D-6E8A-4147-A177-3AD203B41FA5}">
                      <a16:colId xmlns:a16="http://schemas.microsoft.com/office/drawing/2014/main" val="1457859814"/>
                    </a:ext>
                  </a:extLst>
                </a:gridCol>
                <a:gridCol w="5740672">
                  <a:extLst>
                    <a:ext uri="{9D8B030D-6E8A-4147-A177-3AD203B41FA5}">
                      <a16:colId xmlns:a16="http://schemas.microsoft.com/office/drawing/2014/main" val="1314925328"/>
                    </a:ext>
                  </a:extLst>
                </a:gridCol>
              </a:tblGrid>
              <a:tr h="360040">
                <a:tc gridSpan="2"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Datos</a:t>
                      </a:r>
                      <a:r>
                        <a:rPr lang="es-MX" sz="18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Generales</a:t>
                      </a:r>
                      <a:endParaRPr lang="es-MX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90094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Inicio de vigencia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inivig &lt;= finvig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2500079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 de vigencia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finvig</a:t>
                      </a:r>
                      <a:r>
                        <a:rPr lang="es-E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&gt;= </a:t>
                      </a:r>
                      <a:r>
                        <a:rPr lang="es-ES" sz="18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fecha_corte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892888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Fecha de cancelación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 </a:t>
                      </a:r>
                      <a:r>
                        <a:rPr lang="es-ES" sz="18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fechcanc</a:t>
                      </a:r>
                      <a:r>
                        <a:rPr lang="es-E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&lt;&gt; vacío entonces año </a:t>
                      </a:r>
                      <a:r>
                        <a:rPr lang="es-ES" sz="18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fechcanc</a:t>
                      </a:r>
                      <a:r>
                        <a:rPr lang="es-E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= año </a:t>
                      </a:r>
                      <a:r>
                        <a:rPr lang="es-ES" sz="18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fecha_corte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7942033"/>
                  </a:ext>
                </a:extLst>
              </a:tr>
              <a:tr h="360040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Fecha de emisión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 </a:t>
                      </a:r>
                      <a:r>
                        <a:rPr lang="es-MX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fechcanc</a:t>
                      </a: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&lt;&gt; vacío entonces </a:t>
                      </a:r>
                      <a:r>
                        <a:rPr lang="es-MX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fechemi</a:t>
                      </a: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&lt;= </a:t>
                      </a:r>
                      <a:r>
                        <a:rPr lang="es-MX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fechcanc</a:t>
                      </a: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3562622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finvig</a:t>
                      </a: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&gt; </a:t>
                      </a:r>
                      <a:r>
                        <a:rPr lang="es-MX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fechemi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1853978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fechemi</a:t>
                      </a: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&lt;= </a:t>
                      </a:r>
                      <a:r>
                        <a:rPr lang="es-MX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fecha_corte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2117709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 de venta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 venta = </a:t>
                      </a:r>
                      <a:r>
                        <a:rPr lang="es-MX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“3” </a:t>
                      </a: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entonces </a:t>
                      </a:r>
                      <a:r>
                        <a:rPr lang="es-MX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comdir</a:t>
                      </a: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0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2177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280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>
            <a:spLocks noChangeArrowheads="1"/>
          </p:cNvSpPr>
          <p:nvPr/>
        </p:nvSpPr>
        <p:spPr bwMode="auto">
          <a:xfrm>
            <a:off x="1167879" y="281723"/>
            <a:ext cx="673680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MX" sz="2800" dirty="0">
                <a:latin typeface="Calibri" pitchFamily="34" charset="0"/>
              </a:rPr>
              <a:t>Validaciones de Consistencia entre Campos de la misma Tabla </a:t>
            </a:r>
          </a:p>
        </p:txBody>
      </p:sp>
      <p:cxnSp>
        <p:nvCxnSpPr>
          <p:cNvPr id="3" name="3 Conector recto"/>
          <p:cNvCxnSpPr/>
          <p:nvPr/>
        </p:nvCxnSpPr>
        <p:spPr>
          <a:xfrm>
            <a:off x="571499" y="1233449"/>
            <a:ext cx="79295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808761"/>
              </p:ext>
            </p:extLst>
          </p:nvPr>
        </p:nvGraphicFramePr>
        <p:xfrm>
          <a:off x="611560" y="1556792"/>
          <a:ext cx="7848872" cy="4195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08200">
                  <a:extLst>
                    <a:ext uri="{9D8B030D-6E8A-4147-A177-3AD203B41FA5}">
                      <a16:colId xmlns:a16="http://schemas.microsoft.com/office/drawing/2014/main" val="1457859814"/>
                    </a:ext>
                  </a:extLst>
                </a:gridCol>
                <a:gridCol w="5740672">
                  <a:extLst>
                    <a:ext uri="{9D8B030D-6E8A-4147-A177-3AD203B41FA5}">
                      <a16:colId xmlns:a16="http://schemas.microsoft.com/office/drawing/2014/main" val="1314925328"/>
                    </a:ext>
                  </a:extLst>
                </a:gridCol>
              </a:tblGrid>
              <a:tr h="360040">
                <a:tc gridSpan="2"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Datos</a:t>
                      </a:r>
                      <a:r>
                        <a:rPr lang="es-MX" sz="18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Generales</a:t>
                      </a:r>
                      <a:endParaRPr lang="es-MX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900945"/>
                  </a:ext>
                </a:extLst>
              </a:tr>
              <a:tr h="360040"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Prima emitida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 </a:t>
                      </a:r>
                      <a:r>
                        <a:rPr lang="es-MX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primced</a:t>
                      </a: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&gt;0 y </a:t>
                      </a:r>
                      <a:r>
                        <a:rPr lang="es-MX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primemi</a:t>
                      </a: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&gt; 0 entonces </a:t>
                      </a:r>
                      <a:r>
                        <a:rPr lang="es-MX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primemi</a:t>
                      </a: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=&gt; </a:t>
                      </a:r>
                      <a:r>
                        <a:rPr lang="es-MX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primced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2500079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 </a:t>
                      </a:r>
                      <a:r>
                        <a:rPr lang="es-MX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estatus=2  </a:t>
                      </a: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 moneda</a:t>
                      </a:r>
                      <a:r>
                        <a:rPr lang="es-MX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=“10” </a:t>
                      </a: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entonces </a:t>
                      </a:r>
                      <a:r>
                        <a:rPr lang="es-MX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primemi</a:t>
                      </a: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&lt;=0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8928881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 </a:t>
                      </a:r>
                      <a:r>
                        <a:rPr lang="es-MX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primemi</a:t>
                      </a: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&gt; 0 y año </a:t>
                      </a:r>
                      <a:r>
                        <a:rPr lang="es-MX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fechemi</a:t>
                      </a: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año </a:t>
                      </a:r>
                      <a:r>
                        <a:rPr lang="es-MX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fecha_corte</a:t>
                      </a: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y  </a:t>
                      </a:r>
                      <a:r>
                        <a:rPr lang="es-MX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moneda=“10” </a:t>
                      </a: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entonces estatus &lt;&gt; </a:t>
                      </a:r>
                      <a:r>
                        <a:rPr lang="es-MX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7942033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 </a:t>
                      </a:r>
                      <a:r>
                        <a:rPr lang="es-MX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primemi</a:t>
                      </a: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0 entonces año de </a:t>
                      </a:r>
                      <a:r>
                        <a:rPr lang="es-MX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fechemi</a:t>
                      </a: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&lt;&gt; año </a:t>
                      </a:r>
                      <a:r>
                        <a:rPr lang="es-MX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fecha_corte</a:t>
                      </a: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</a:t>
                      </a: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(Estatus = </a:t>
                      </a:r>
                      <a:r>
                        <a:rPr lang="es-MX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2)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3562622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 </a:t>
                      </a:r>
                      <a:r>
                        <a:rPr lang="es-MX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primemi</a:t>
                      </a: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&lt; 0 y </a:t>
                      </a:r>
                      <a:r>
                        <a:rPr lang="es-MX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moneda=“10” </a:t>
                      </a: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entonces año </a:t>
                      </a:r>
                      <a:r>
                        <a:rPr lang="es-MX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fechemi</a:t>
                      </a: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&lt;&gt; año </a:t>
                      </a:r>
                      <a:r>
                        <a:rPr lang="es-MX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fecha_corte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1853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022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>
            <a:spLocks noChangeArrowheads="1"/>
          </p:cNvSpPr>
          <p:nvPr/>
        </p:nvSpPr>
        <p:spPr bwMode="auto">
          <a:xfrm>
            <a:off x="1167879" y="281723"/>
            <a:ext cx="673680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MX" sz="2800" dirty="0">
                <a:latin typeface="Calibri" pitchFamily="34" charset="0"/>
              </a:rPr>
              <a:t>Validaciones de Consistencia entre Campos de la misma Tabla </a:t>
            </a:r>
          </a:p>
        </p:txBody>
      </p:sp>
      <p:cxnSp>
        <p:nvCxnSpPr>
          <p:cNvPr id="3" name="3 Conector recto"/>
          <p:cNvCxnSpPr/>
          <p:nvPr/>
        </p:nvCxnSpPr>
        <p:spPr>
          <a:xfrm>
            <a:off x="571499" y="1233449"/>
            <a:ext cx="79295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314061"/>
              </p:ext>
            </p:extLst>
          </p:nvPr>
        </p:nvGraphicFramePr>
        <p:xfrm>
          <a:off x="611560" y="1556792"/>
          <a:ext cx="7848872" cy="43296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08200">
                  <a:extLst>
                    <a:ext uri="{9D8B030D-6E8A-4147-A177-3AD203B41FA5}">
                      <a16:colId xmlns:a16="http://schemas.microsoft.com/office/drawing/2014/main" val="1457859814"/>
                    </a:ext>
                  </a:extLst>
                </a:gridCol>
                <a:gridCol w="5740672">
                  <a:extLst>
                    <a:ext uri="{9D8B030D-6E8A-4147-A177-3AD203B41FA5}">
                      <a16:colId xmlns:a16="http://schemas.microsoft.com/office/drawing/2014/main" val="1314925328"/>
                    </a:ext>
                  </a:extLst>
                </a:gridCol>
              </a:tblGrid>
              <a:tr h="360040">
                <a:tc gridSpan="2"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Datos</a:t>
                      </a:r>
                      <a:r>
                        <a:rPr lang="es-MX" sz="18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Generales</a:t>
                      </a:r>
                      <a:endParaRPr lang="es-MX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90094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Comisión directa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 </a:t>
                      </a:r>
                      <a:r>
                        <a:rPr lang="es-MX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comdir</a:t>
                      </a: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&gt; 0 entonces </a:t>
                      </a:r>
                      <a:r>
                        <a:rPr lang="es-MX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comdir</a:t>
                      </a: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&lt; </a:t>
                      </a:r>
                      <a:r>
                        <a:rPr lang="es-MX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primemi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2500079"/>
                  </a:ext>
                </a:extLst>
              </a:tr>
              <a:tr h="360040">
                <a:tc row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Estatus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 (Estatus </a:t>
                      </a:r>
                      <a:r>
                        <a:rPr lang="es-MX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=“2” </a:t>
                      </a:r>
                      <a:r>
                        <a:rPr lang="es-MX" sz="18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</a:t>
                      </a:r>
                      <a:r>
                        <a:rPr lang="es-MX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Estatus </a:t>
                      </a:r>
                      <a:r>
                        <a:rPr lang="es-MX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=“3”) </a:t>
                      </a: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entonces </a:t>
                      </a:r>
                      <a:r>
                        <a:rPr lang="es-MX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fechcanc</a:t>
                      </a: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&lt;&gt; </a:t>
                      </a:r>
                      <a:r>
                        <a:rPr lang="es-MX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vacio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8928881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  fechcanc &lt;&gt; vacio entonces (Estatus = "2" or Estatus ="3") 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7942033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 Estatus = "1" entonces finvig  &gt; fecha_corte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3562622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 Estatus = "4" entonces finvig  &lt;= fecha_corte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1853978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 inivig&gt; fecha_corte y fechcanc = vacio entonces Estatus = "5"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8532211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 Estatus = "5" entonces </a:t>
                      </a:r>
                      <a:r>
                        <a:rPr lang="es-MX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inivig</a:t>
                      </a: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&gt; </a:t>
                      </a:r>
                      <a:r>
                        <a:rPr lang="es-MX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fecha_corte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6082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6865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>
            <a:spLocks noChangeArrowheads="1"/>
          </p:cNvSpPr>
          <p:nvPr/>
        </p:nvSpPr>
        <p:spPr bwMode="auto">
          <a:xfrm>
            <a:off x="1167879" y="281723"/>
            <a:ext cx="673680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MX" sz="2800" dirty="0">
                <a:latin typeface="Calibri" pitchFamily="34" charset="0"/>
              </a:rPr>
              <a:t>Validaciones de Consistencia entre Campos de la misma Tabla </a:t>
            </a:r>
          </a:p>
        </p:txBody>
      </p:sp>
      <p:cxnSp>
        <p:nvCxnSpPr>
          <p:cNvPr id="3" name="3 Conector recto"/>
          <p:cNvCxnSpPr/>
          <p:nvPr/>
        </p:nvCxnSpPr>
        <p:spPr>
          <a:xfrm>
            <a:off x="571499" y="1233449"/>
            <a:ext cx="79295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665396"/>
              </p:ext>
            </p:extLst>
          </p:nvPr>
        </p:nvGraphicFramePr>
        <p:xfrm>
          <a:off x="1691964" y="2184126"/>
          <a:ext cx="5688632" cy="725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08200">
                  <a:extLst>
                    <a:ext uri="{9D8B030D-6E8A-4147-A177-3AD203B41FA5}">
                      <a16:colId xmlns:a16="http://schemas.microsoft.com/office/drawing/2014/main" val="1457859814"/>
                    </a:ext>
                  </a:extLst>
                </a:gridCol>
                <a:gridCol w="3580432">
                  <a:extLst>
                    <a:ext uri="{9D8B030D-6E8A-4147-A177-3AD203B41FA5}">
                      <a16:colId xmlns:a16="http://schemas.microsoft.com/office/drawing/2014/main" val="1314925328"/>
                    </a:ext>
                  </a:extLst>
                </a:gridCol>
              </a:tblGrid>
              <a:tr h="360040">
                <a:tc gridSpan="2"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Emisión</a:t>
                      </a:r>
                      <a:endParaRPr lang="es-MX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90094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Suma asegurada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</a:t>
                      </a: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&gt;= </a:t>
                      </a:r>
                      <a:r>
                        <a:rPr lang="es-MX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saced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2500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262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>
            <a:spLocks noChangeArrowheads="1"/>
          </p:cNvSpPr>
          <p:nvPr/>
        </p:nvSpPr>
        <p:spPr bwMode="auto">
          <a:xfrm>
            <a:off x="1167879" y="281723"/>
            <a:ext cx="673680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MX" sz="2800" dirty="0">
                <a:latin typeface="Calibri" pitchFamily="34" charset="0"/>
              </a:rPr>
              <a:t>Validaciones de Consistencia entre Campos de la misma Tabla </a:t>
            </a:r>
          </a:p>
        </p:txBody>
      </p:sp>
      <p:cxnSp>
        <p:nvCxnSpPr>
          <p:cNvPr id="3" name="3 Conector recto"/>
          <p:cNvCxnSpPr/>
          <p:nvPr/>
        </p:nvCxnSpPr>
        <p:spPr>
          <a:xfrm>
            <a:off x="571499" y="1233449"/>
            <a:ext cx="79295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432575"/>
              </p:ext>
            </p:extLst>
          </p:nvPr>
        </p:nvGraphicFramePr>
        <p:xfrm>
          <a:off x="611560" y="1556792"/>
          <a:ext cx="7848872" cy="34468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08200">
                  <a:extLst>
                    <a:ext uri="{9D8B030D-6E8A-4147-A177-3AD203B41FA5}">
                      <a16:colId xmlns:a16="http://schemas.microsoft.com/office/drawing/2014/main" val="1457859814"/>
                    </a:ext>
                  </a:extLst>
                </a:gridCol>
                <a:gridCol w="5740672">
                  <a:extLst>
                    <a:ext uri="{9D8B030D-6E8A-4147-A177-3AD203B41FA5}">
                      <a16:colId xmlns:a16="http://schemas.microsoft.com/office/drawing/2014/main" val="1314925328"/>
                    </a:ext>
                  </a:extLst>
                </a:gridCol>
              </a:tblGrid>
              <a:tr h="360040">
                <a:tc gridSpan="2"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Siniestros</a:t>
                      </a:r>
                      <a:endParaRPr lang="es-MX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90094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Fecha de ocurrencia del siniestro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fechocur</a:t>
                      </a:r>
                      <a:r>
                        <a:rPr lang="es-MX" sz="16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&lt;= </a:t>
                      </a:r>
                      <a:r>
                        <a:rPr lang="es-MX" sz="1600" baseline="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fechrec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089356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Fecha de reclamación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año </a:t>
                      </a:r>
                      <a:r>
                        <a:rPr lang="es-MX" sz="16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fechrec</a:t>
                      </a:r>
                      <a:r>
                        <a:rPr lang="es-MX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&lt;= año </a:t>
                      </a:r>
                      <a:r>
                        <a:rPr lang="es-MX" sz="16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fecha_corte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2500079"/>
                  </a:ext>
                </a:extLst>
              </a:tr>
              <a:tr h="360040">
                <a:tc row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Fecha de pago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 </a:t>
                      </a:r>
                      <a:r>
                        <a:rPr lang="es-MX" sz="16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fechpag</a:t>
                      </a:r>
                      <a:r>
                        <a:rPr lang="es-MX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&lt;&gt; vacío entonces </a:t>
                      </a:r>
                      <a:r>
                        <a:rPr lang="es-MX" sz="16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fechpag</a:t>
                      </a:r>
                      <a:r>
                        <a:rPr lang="es-MX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= año </a:t>
                      </a:r>
                      <a:r>
                        <a:rPr lang="es-MX" sz="16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fecha_corte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8928881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 </a:t>
                      </a:r>
                      <a:r>
                        <a:rPr lang="es-MX" sz="16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fechpag</a:t>
                      </a:r>
                      <a:r>
                        <a:rPr lang="es-MX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&lt;&gt; vacío entonces </a:t>
                      </a:r>
                      <a:r>
                        <a:rPr lang="es-MX" sz="16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fechpag</a:t>
                      </a:r>
                      <a:r>
                        <a:rPr lang="es-MX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&gt;= </a:t>
                      </a:r>
                      <a:r>
                        <a:rPr lang="es-MX" sz="16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fechrec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7942033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 </a:t>
                      </a:r>
                      <a:r>
                        <a:rPr lang="es-MX" sz="16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fechpag</a:t>
                      </a:r>
                      <a:r>
                        <a:rPr lang="es-MX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&lt;&gt; vacío entonces </a:t>
                      </a:r>
                      <a:r>
                        <a:rPr lang="es-MX" sz="16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montopag</a:t>
                      </a:r>
                      <a:r>
                        <a:rPr lang="es-MX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&gt; 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3562622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 </a:t>
                      </a:r>
                      <a:r>
                        <a:rPr lang="es-MX" sz="16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montopag</a:t>
                      </a:r>
                      <a:r>
                        <a:rPr lang="es-MX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&gt; 0 entonces </a:t>
                      </a:r>
                      <a:r>
                        <a:rPr lang="es-MX" sz="16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fechpag</a:t>
                      </a:r>
                      <a:r>
                        <a:rPr lang="es-MX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&lt;&gt; </a:t>
                      </a:r>
                      <a:r>
                        <a:rPr lang="es-MX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vacío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1853978"/>
                  </a:ext>
                </a:extLst>
              </a:tr>
              <a:tr h="36004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Fecha de recuperación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 </a:t>
                      </a:r>
                      <a:r>
                        <a:rPr lang="es-MX" sz="16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fechrecup</a:t>
                      </a:r>
                      <a:r>
                        <a:rPr lang="es-MX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&lt;&gt; vacío entonces </a:t>
                      </a:r>
                      <a:r>
                        <a:rPr lang="es-MX" sz="16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fechrecup</a:t>
                      </a:r>
                      <a:r>
                        <a:rPr lang="es-MX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= año </a:t>
                      </a:r>
                      <a:r>
                        <a:rPr lang="es-MX" sz="16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fecha_corte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8532211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 </a:t>
                      </a:r>
                      <a:r>
                        <a:rPr lang="es-MX" sz="16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fechrecup</a:t>
                      </a:r>
                      <a:r>
                        <a:rPr lang="es-MX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&lt;&gt; vacío </a:t>
                      </a:r>
                      <a:r>
                        <a:rPr lang="es-MX" sz="16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fechrecup</a:t>
                      </a:r>
                      <a:r>
                        <a:rPr lang="es-MX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&gt;= </a:t>
                      </a:r>
                      <a:r>
                        <a:rPr lang="es-MX" sz="16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fechpag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6082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665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>
            <a:spLocks noChangeArrowheads="1"/>
          </p:cNvSpPr>
          <p:nvPr/>
        </p:nvSpPr>
        <p:spPr bwMode="auto">
          <a:xfrm>
            <a:off x="1167879" y="281723"/>
            <a:ext cx="673680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MX" sz="2800" dirty="0">
                <a:latin typeface="Calibri" pitchFamily="34" charset="0"/>
              </a:rPr>
              <a:t>Validaciones de Consistencia entre Campos de la misma Tabla </a:t>
            </a:r>
          </a:p>
        </p:txBody>
      </p:sp>
      <p:cxnSp>
        <p:nvCxnSpPr>
          <p:cNvPr id="3" name="3 Conector recto"/>
          <p:cNvCxnSpPr/>
          <p:nvPr/>
        </p:nvCxnSpPr>
        <p:spPr>
          <a:xfrm>
            <a:off x="571499" y="1233449"/>
            <a:ext cx="79295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023472"/>
              </p:ext>
            </p:extLst>
          </p:nvPr>
        </p:nvGraphicFramePr>
        <p:xfrm>
          <a:off x="611560" y="1556792"/>
          <a:ext cx="7848872" cy="2886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08200">
                  <a:extLst>
                    <a:ext uri="{9D8B030D-6E8A-4147-A177-3AD203B41FA5}">
                      <a16:colId xmlns:a16="http://schemas.microsoft.com/office/drawing/2014/main" val="1457859814"/>
                    </a:ext>
                  </a:extLst>
                </a:gridCol>
                <a:gridCol w="5740672">
                  <a:extLst>
                    <a:ext uri="{9D8B030D-6E8A-4147-A177-3AD203B41FA5}">
                      <a16:colId xmlns:a16="http://schemas.microsoft.com/office/drawing/2014/main" val="1314925328"/>
                    </a:ext>
                  </a:extLst>
                </a:gridCol>
              </a:tblGrid>
              <a:tr h="360040">
                <a:tc gridSpan="2"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Siniestros</a:t>
                      </a:r>
                      <a:endParaRPr lang="es-MX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900945"/>
                  </a:ext>
                </a:extLst>
              </a:tr>
              <a:tr h="360040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Monto reclamado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montorec &gt;= montopag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2500079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montorec &gt;= montorecup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8928881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montorec</a:t>
                      </a: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&gt;= </a:t>
                      </a:r>
                      <a:r>
                        <a:rPr lang="es-MX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montoreas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7942033"/>
                  </a:ext>
                </a:extLst>
              </a:tr>
              <a:tr h="36004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Monto pagado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montopag &gt;= montorecup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3562622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montopag &gt;= montoreas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185397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Monto recuperado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 montorecup &gt; 0 entonces tiprecup &lt;&gt; "09"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853221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Monto reclamado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montorec</a:t>
                      </a: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&gt;= </a:t>
                      </a:r>
                      <a:r>
                        <a:rPr lang="es-MX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montopag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6082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8362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>
            <a:spLocks noChangeArrowheads="1"/>
          </p:cNvSpPr>
          <p:nvPr/>
        </p:nvSpPr>
        <p:spPr bwMode="auto">
          <a:xfrm>
            <a:off x="1167879" y="281723"/>
            <a:ext cx="673680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MX" sz="2800" dirty="0">
                <a:latin typeface="Calibri" pitchFamily="34" charset="0"/>
              </a:rPr>
              <a:t>Validaciones de Consistencia entre Campos de Tablas Distintas </a:t>
            </a:r>
          </a:p>
        </p:txBody>
      </p:sp>
      <p:cxnSp>
        <p:nvCxnSpPr>
          <p:cNvPr id="3" name="3 Conector recto"/>
          <p:cNvCxnSpPr/>
          <p:nvPr/>
        </p:nvCxnSpPr>
        <p:spPr>
          <a:xfrm>
            <a:off x="571499" y="1233449"/>
            <a:ext cx="79295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526695"/>
              </p:ext>
            </p:extLst>
          </p:nvPr>
        </p:nvGraphicFramePr>
        <p:xfrm>
          <a:off x="611560" y="1556792"/>
          <a:ext cx="7848872" cy="144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1457859814"/>
                    </a:ext>
                  </a:extLst>
                </a:gridCol>
                <a:gridCol w="5112568">
                  <a:extLst>
                    <a:ext uri="{9D8B030D-6E8A-4147-A177-3AD203B41FA5}">
                      <a16:colId xmlns:a16="http://schemas.microsoft.com/office/drawing/2014/main" val="1314925328"/>
                    </a:ext>
                  </a:extLst>
                </a:gridCol>
              </a:tblGrid>
              <a:tr h="360040">
                <a:tc gridSpan="2"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Datos Generales y Siniestros</a:t>
                      </a:r>
                      <a:endParaRPr lang="es-MX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90094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Fecha de reclamación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fechrec</a:t>
                      </a: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&gt; </a:t>
                      </a:r>
                      <a:r>
                        <a:rPr lang="es-MX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fechemi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2500079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Fecha de pago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fechpag &gt; fechemi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892888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Fecha de recuperación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fechrecup</a:t>
                      </a: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&gt; </a:t>
                      </a:r>
                      <a:r>
                        <a:rPr lang="es-MX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fechemi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7942033"/>
                  </a:ext>
                </a:extLst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025483"/>
              </p:ext>
            </p:extLst>
          </p:nvPr>
        </p:nvGraphicFramePr>
        <p:xfrm>
          <a:off x="601418" y="3323634"/>
          <a:ext cx="7848872" cy="725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1457859814"/>
                    </a:ext>
                  </a:extLst>
                </a:gridCol>
                <a:gridCol w="5112568">
                  <a:extLst>
                    <a:ext uri="{9D8B030D-6E8A-4147-A177-3AD203B41FA5}">
                      <a16:colId xmlns:a16="http://schemas.microsoft.com/office/drawing/2014/main" val="1314925328"/>
                    </a:ext>
                  </a:extLst>
                </a:gridCol>
              </a:tblGrid>
              <a:tr h="360040">
                <a:tc gridSpan="2"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Datos Generales y Emisión</a:t>
                      </a:r>
                      <a:endParaRPr lang="es-MX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90094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Suma Asegurada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 </a:t>
                      </a:r>
                      <a:r>
                        <a:rPr lang="es-MX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Estatus </a:t>
                      </a: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es-MX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“5” </a:t>
                      </a: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entonces </a:t>
                      </a:r>
                      <a:r>
                        <a:rPr lang="es-MX" sz="18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</a:t>
                      </a:r>
                      <a:r>
                        <a:rPr lang="es-MX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0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2500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1000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>
            <a:spLocks noChangeArrowheads="1"/>
          </p:cNvSpPr>
          <p:nvPr/>
        </p:nvSpPr>
        <p:spPr bwMode="auto">
          <a:xfrm>
            <a:off x="1167879" y="281723"/>
            <a:ext cx="673680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MX" sz="2800" dirty="0">
                <a:latin typeface="Calibri" pitchFamily="34" charset="0"/>
              </a:rPr>
              <a:t>Validaciones de Consistencia entre Campos de Tablas Distintas </a:t>
            </a:r>
          </a:p>
        </p:txBody>
      </p:sp>
      <p:cxnSp>
        <p:nvCxnSpPr>
          <p:cNvPr id="3" name="3 Conector recto"/>
          <p:cNvCxnSpPr/>
          <p:nvPr/>
        </p:nvCxnSpPr>
        <p:spPr>
          <a:xfrm>
            <a:off x="571499" y="1233449"/>
            <a:ext cx="79295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158949"/>
              </p:ext>
            </p:extLst>
          </p:nvPr>
        </p:nvGraphicFramePr>
        <p:xfrm>
          <a:off x="601418" y="1352184"/>
          <a:ext cx="7848872" cy="20768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1457859814"/>
                    </a:ext>
                  </a:extLst>
                </a:gridCol>
                <a:gridCol w="5112568">
                  <a:extLst>
                    <a:ext uri="{9D8B030D-6E8A-4147-A177-3AD203B41FA5}">
                      <a16:colId xmlns:a16="http://schemas.microsoft.com/office/drawing/2014/main" val="1314925328"/>
                    </a:ext>
                  </a:extLst>
                </a:gridCol>
              </a:tblGrid>
              <a:tr h="360040">
                <a:tc gridSpan="2"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Emisión y Siniestros</a:t>
                      </a:r>
                      <a:endParaRPr lang="es-MX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90094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Monto reclamado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 moneda = “10” entonces montorec &lt;= sa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2500079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Monto pagado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 moneda = “10” entonces </a:t>
                      </a:r>
                      <a:r>
                        <a:rPr lang="es-MX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montopag</a:t>
                      </a: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&lt;= </a:t>
                      </a:r>
                      <a:r>
                        <a:rPr lang="es-MX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629324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Monto recuperado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 moneda = “10” entonces </a:t>
                      </a:r>
                      <a:r>
                        <a:rPr lang="es-MX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montorecup</a:t>
                      </a: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&lt;= </a:t>
                      </a:r>
                      <a:r>
                        <a:rPr lang="es-MX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892888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Monto recuperado reaseguro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 moneda = “10” entonces </a:t>
                      </a:r>
                      <a:r>
                        <a:rPr lang="es-MX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montoreas</a:t>
                      </a: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&lt;= </a:t>
                      </a:r>
                      <a:r>
                        <a:rPr lang="es-MX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79420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438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>
            <a:spLocks noChangeArrowheads="1"/>
          </p:cNvSpPr>
          <p:nvPr/>
        </p:nvSpPr>
        <p:spPr bwMode="auto">
          <a:xfrm>
            <a:off x="1183567" y="495681"/>
            <a:ext cx="67368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MX" sz="2800" dirty="0">
                <a:latin typeface="Calibri" pitchFamily="34" charset="0"/>
              </a:rPr>
              <a:t>Validaciones de Contabilidad</a:t>
            </a:r>
          </a:p>
        </p:txBody>
      </p:sp>
      <p:cxnSp>
        <p:nvCxnSpPr>
          <p:cNvPr id="3" name="3 Conector recto"/>
          <p:cNvCxnSpPr/>
          <p:nvPr/>
        </p:nvCxnSpPr>
        <p:spPr>
          <a:xfrm>
            <a:off x="571499" y="1233449"/>
            <a:ext cx="79295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787208"/>
              </p:ext>
            </p:extLst>
          </p:nvPr>
        </p:nvGraphicFramePr>
        <p:xfrm>
          <a:off x="1835696" y="2120632"/>
          <a:ext cx="5080621" cy="1080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56984">
                  <a:extLst>
                    <a:ext uri="{9D8B030D-6E8A-4147-A177-3AD203B41FA5}">
                      <a16:colId xmlns:a16="http://schemas.microsoft.com/office/drawing/2014/main" val="1457859814"/>
                    </a:ext>
                  </a:extLst>
                </a:gridCol>
                <a:gridCol w="1653540">
                  <a:extLst>
                    <a:ext uri="{9D8B030D-6E8A-4147-A177-3AD203B41FA5}">
                      <a16:colId xmlns:a16="http://schemas.microsoft.com/office/drawing/2014/main" val="1314925328"/>
                    </a:ext>
                  </a:extLst>
                </a:gridCol>
                <a:gridCol w="1770097">
                  <a:extLst>
                    <a:ext uri="{9D8B030D-6E8A-4147-A177-3AD203B41FA5}">
                      <a16:colId xmlns:a16="http://schemas.microsoft.com/office/drawing/2014/main" val="3053151133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Campo</a:t>
                      </a:r>
                      <a:endParaRPr lang="es-MX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Reporte RR7</a:t>
                      </a:r>
                      <a:endParaRPr lang="es-MX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Clave prima</a:t>
                      </a:r>
                      <a:endParaRPr lang="es-MX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90094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51435" indent="74295" algn="just">
                        <a:lnSpc>
                          <a:spcPts val="1080"/>
                        </a:lnSpc>
                        <a:spcAft>
                          <a:spcPts val="0"/>
                        </a:spcAft>
                        <a:tabLst>
                          <a:tab pos="156210" algn="l"/>
                        </a:tabLs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Prima emitida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Primas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040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2500079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51435" indent="74295" algn="just">
                        <a:lnSpc>
                          <a:spcPts val="1080"/>
                        </a:lnSpc>
                        <a:spcAft>
                          <a:spcPts val="0"/>
                        </a:spcAft>
                        <a:tabLst>
                          <a:tab pos="156210" algn="l"/>
                        </a:tabLs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Prima cedida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Primas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8928881"/>
                  </a:ext>
                </a:extLst>
              </a:tr>
            </a:tbl>
          </a:graphicData>
        </a:graphic>
      </p:graphicFrame>
      <p:sp>
        <p:nvSpPr>
          <p:cNvPr id="4" name="Rectángulo 3"/>
          <p:cNvSpPr/>
          <p:nvPr/>
        </p:nvSpPr>
        <p:spPr>
          <a:xfrm>
            <a:off x="571499" y="1519895"/>
            <a:ext cx="28200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dirty="0">
                <a:solidFill>
                  <a:srgbClr val="000099"/>
                </a:solidFill>
              </a:rPr>
              <a:t>Tabla Datos Generales</a:t>
            </a:r>
            <a:endParaRPr lang="es-ES" sz="2000" dirty="0">
              <a:solidFill>
                <a:srgbClr val="000099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930571" y="3785867"/>
            <a:ext cx="21019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dirty="0">
                <a:solidFill>
                  <a:srgbClr val="000099"/>
                </a:solidFill>
              </a:rPr>
              <a:t>Tabla </a:t>
            </a:r>
            <a:r>
              <a:rPr lang="es-MX" dirty="0" smtClean="0">
                <a:solidFill>
                  <a:srgbClr val="000099"/>
                </a:solidFill>
              </a:rPr>
              <a:t>Siniestros</a:t>
            </a:r>
            <a:endParaRPr lang="es-ES" sz="2000" dirty="0">
              <a:solidFill>
                <a:srgbClr val="000099"/>
              </a:solidFill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567925"/>
              </p:ext>
            </p:extLst>
          </p:nvPr>
        </p:nvGraphicFramePr>
        <p:xfrm>
          <a:off x="931540" y="4185977"/>
          <a:ext cx="7528892" cy="125924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5923">
                  <a:extLst>
                    <a:ext uri="{9D8B030D-6E8A-4147-A177-3AD203B41FA5}">
                      <a16:colId xmlns:a16="http://schemas.microsoft.com/office/drawing/2014/main" val="1457859814"/>
                    </a:ext>
                  </a:extLst>
                </a:gridCol>
                <a:gridCol w="2608710">
                  <a:extLst>
                    <a:ext uri="{9D8B030D-6E8A-4147-A177-3AD203B41FA5}">
                      <a16:colId xmlns:a16="http://schemas.microsoft.com/office/drawing/2014/main" val="1314925328"/>
                    </a:ext>
                  </a:extLst>
                </a:gridCol>
                <a:gridCol w="2274259">
                  <a:extLst>
                    <a:ext uri="{9D8B030D-6E8A-4147-A177-3AD203B41FA5}">
                      <a16:colId xmlns:a16="http://schemas.microsoft.com/office/drawing/2014/main" val="3053151133"/>
                    </a:ext>
                  </a:extLst>
                </a:gridCol>
              </a:tblGrid>
              <a:tr h="419749"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Campo</a:t>
                      </a:r>
                      <a:endParaRPr lang="es-MX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Reporte RR7</a:t>
                      </a:r>
                      <a:endParaRPr lang="es-MX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Clave </a:t>
                      </a:r>
                      <a:r>
                        <a:rPr lang="es-ES" sz="1600" b="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siniestralidad</a:t>
                      </a:r>
                      <a:endParaRPr lang="es-MX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900945"/>
                  </a:ext>
                </a:extLst>
              </a:tr>
              <a:tr h="419749">
                <a:tc>
                  <a:txBody>
                    <a:bodyPr/>
                    <a:lstStyle/>
                    <a:p>
                      <a:pPr marL="51435" indent="74295" algn="just">
                        <a:lnSpc>
                          <a:spcPts val="1080"/>
                        </a:lnSpc>
                        <a:spcAft>
                          <a:spcPts val="0"/>
                        </a:spcAft>
                        <a:tabLst>
                          <a:tab pos="156210" algn="l"/>
                        </a:tabLs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Monto reclamado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Costo de Siniestralidad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050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2500079"/>
                  </a:ext>
                </a:extLst>
              </a:tr>
              <a:tr h="419749">
                <a:tc>
                  <a:txBody>
                    <a:bodyPr/>
                    <a:lstStyle/>
                    <a:p>
                      <a:pPr marL="51435" indent="74295" algn="just">
                        <a:lnSpc>
                          <a:spcPts val="1080"/>
                        </a:lnSpc>
                        <a:spcAft>
                          <a:spcPts val="0"/>
                        </a:spcAft>
                        <a:tabLst>
                          <a:tab pos="156210" algn="l"/>
                        </a:tabLs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Monto recuperado reaseguro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Costo de Siniestralidad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130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8928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797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>
            <a:spLocks noChangeArrowheads="1"/>
          </p:cNvSpPr>
          <p:nvPr/>
        </p:nvSpPr>
        <p:spPr bwMode="auto">
          <a:xfrm>
            <a:off x="1183567" y="495681"/>
            <a:ext cx="67368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MX" sz="2800" dirty="0">
                <a:latin typeface="Calibri" pitchFamily="34" charset="0"/>
              </a:rPr>
              <a:t>Correspondencia entre </a:t>
            </a:r>
            <a:r>
              <a:rPr lang="es-MX" sz="2800" dirty="0" smtClean="0">
                <a:latin typeface="Calibri" pitchFamily="34" charset="0"/>
              </a:rPr>
              <a:t>tablas</a:t>
            </a:r>
            <a:endParaRPr lang="es-MX" sz="2800" dirty="0">
              <a:latin typeface="Calibri" pitchFamily="34" charset="0"/>
            </a:endParaRPr>
          </a:p>
        </p:txBody>
      </p:sp>
      <p:cxnSp>
        <p:nvCxnSpPr>
          <p:cNvPr id="3" name="3 Conector recto"/>
          <p:cNvCxnSpPr/>
          <p:nvPr/>
        </p:nvCxnSpPr>
        <p:spPr>
          <a:xfrm>
            <a:off x="571499" y="1233449"/>
            <a:ext cx="79295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8"/>
          <p:cNvSpPr/>
          <p:nvPr/>
        </p:nvSpPr>
        <p:spPr>
          <a:xfrm>
            <a:off x="571498" y="2348880"/>
            <a:ext cx="79295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>
                <a:solidFill>
                  <a:srgbClr val="C00000"/>
                </a:solidFill>
              </a:rPr>
              <a:t>Caso 1)  </a:t>
            </a:r>
            <a:r>
              <a:rPr lang="es-MX" b="1" dirty="0" smtClean="0"/>
              <a:t>Datos Generales </a:t>
            </a:r>
            <a:r>
              <a:rPr lang="es-MX" b="1" dirty="0" smtClean="0">
                <a:sym typeface="Symbol" panose="05050102010706020507" pitchFamily="18" charset="2"/>
              </a:rPr>
              <a:t> </a:t>
            </a:r>
            <a:r>
              <a:rPr lang="es-MX" b="1" dirty="0" smtClean="0"/>
              <a:t>Emisión</a:t>
            </a:r>
          </a:p>
          <a:p>
            <a:endParaRPr lang="es-MX" dirty="0" smtClean="0"/>
          </a:p>
          <a:p>
            <a:pPr algn="just"/>
            <a:r>
              <a:rPr lang="es-MX" dirty="0" smtClean="0"/>
              <a:t>Esto se cumple si el Estatus del Certificado es distinto a cancelado o anticipado.</a:t>
            </a:r>
            <a:endParaRPr lang="es-MX" dirty="0"/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087281"/>
              </p:ext>
            </p:extLst>
          </p:nvPr>
        </p:nvGraphicFramePr>
        <p:xfrm>
          <a:off x="1259632" y="3956200"/>
          <a:ext cx="6264696" cy="720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264696">
                  <a:extLst>
                    <a:ext uri="{9D8B030D-6E8A-4147-A177-3AD203B41FA5}">
                      <a16:colId xmlns:a16="http://schemas.microsoft.com/office/drawing/2014/main" val="3392732367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Llave foránea para la búsqueda entre tablas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84543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Clave compañía + Número de certificado + Tipo de producto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5068555"/>
                  </a:ext>
                </a:extLst>
              </a:tr>
            </a:tbl>
          </a:graphicData>
        </a:graphic>
      </p:graphicFrame>
      <p:sp>
        <p:nvSpPr>
          <p:cNvPr id="14" name="Rectángulo 13"/>
          <p:cNvSpPr/>
          <p:nvPr/>
        </p:nvSpPr>
        <p:spPr>
          <a:xfrm>
            <a:off x="571498" y="1483459"/>
            <a:ext cx="79295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/>
              <a:t>Existen algunas reglas de correspondencia entre algunas tablas que se deben validar.</a:t>
            </a:r>
          </a:p>
        </p:txBody>
      </p:sp>
    </p:spTree>
    <p:extLst>
      <p:ext uri="{BB962C8B-B14F-4D97-AF65-F5344CB8AC3E}">
        <p14:creationId xmlns:p14="http://schemas.microsoft.com/office/powerpoint/2010/main" val="2042283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CuadroTexto"/>
          <p:cNvSpPr txBox="1">
            <a:spLocks noChangeArrowheads="1"/>
          </p:cNvSpPr>
          <p:nvPr/>
        </p:nvSpPr>
        <p:spPr bwMode="auto">
          <a:xfrm>
            <a:off x="734946" y="364304"/>
            <a:ext cx="73448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MX" sz="2800" b="1" dirty="0" smtClean="0">
                <a:latin typeface="Calibri" pitchFamily="34" charset="0"/>
              </a:rPr>
              <a:t>Consideraciones para el llenado de los archivos</a:t>
            </a:r>
            <a:endParaRPr lang="es-MX" sz="2800" b="1" dirty="0">
              <a:latin typeface="Calibri" pitchFamily="34" charset="0"/>
            </a:endParaRPr>
          </a:p>
        </p:txBody>
      </p:sp>
      <p:cxnSp>
        <p:nvCxnSpPr>
          <p:cNvPr id="4" name="3 Conector recto"/>
          <p:cNvCxnSpPr/>
          <p:nvPr/>
        </p:nvCxnSpPr>
        <p:spPr>
          <a:xfrm>
            <a:off x="571500" y="1000125"/>
            <a:ext cx="79295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4 CuadroTexto"/>
          <p:cNvSpPr txBox="1">
            <a:spLocks noChangeArrowheads="1"/>
          </p:cNvSpPr>
          <p:nvPr/>
        </p:nvSpPr>
        <p:spPr bwMode="auto">
          <a:xfrm>
            <a:off x="571500" y="1196752"/>
            <a:ext cx="7888932" cy="443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just">
              <a:buClr>
                <a:srgbClr val="000099"/>
              </a:buClr>
              <a:buFont typeface="+mj-lt"/>
              <a:buAutoNum type="arabicPeriod"/>
            </a:pPr>
            <a:r>
              <a:rPr lang="es-MX" dirty="0" smtClean="0"/>
              <a:t>Los archivos </a:t>
            </a:r>
            <a:r>
              <a:rPr lang="es-MX" dirty="0"/>
              <a:t>deben ser de tipo texto con separadores, es decir, cada una </a:t>
            </a:r>
            <a:r>
              <a:rPr lang="es-MX" dirty="0" smtClean="0"/>
              <a:t>de </a:t>
            </a:r>
            <a:r>
              <a:rPr lang="es-MX" dirty="0"/>
              <a:t>sus columnas (variables) deberán estar </a:t>
            </a:r>
            <a:r>
              <a:rPr lang="es-MX" dirty="0">
                <a:solidFill>
                  <a:srgbClr val="FF0000"/>
                </a:solidFill>
              </a:rPr>
              <a:t>separadas por pipes |</a:t>
            </a:r>
            <a:r>
              <a:rPr lang="es-MX" dirty="0"/>
              <a:t>, de tal manera que si el valor a reportar es cero, el campo de la variable se debe registrar con un solo cero y si el valor es nulo el campo se debe dejar vacío, a menos que se especifique lo contrario, por lo que en el archivo de tipo texto el campo aparecerá con dos pipes seguidos </a:t>
            </a:r>
            <a:r>
              <a:rPr lang="es-MX" dirty="0" smtClean="0"/>
              <a:t>||.</a:t>
            </a:r>
          </a:p>
          <a:p>
            <a:pPr marL="342900" indent="-342900" algn="just">
              <a:spcBef>
                <a:spcPts val="1200"/>
              </a:spcBef>
              <a:buClr>
                <a:srgbClr val="000099"/>
              </a:buClr>
              <a:buFont typeface="+mj-lt"/>
              <a:buAutoNum type="arabicPeriod"/>
            </a:pPr>
            <a:r>
              <a:rPr lang="es-MX" dirty="0" smtClean="0">
                <a:solidFill>
                  <a:srgbClr val="FF0000"/>
                </a:solidFill>
              </a:rPr>
              <a:t>Al </a:t>
            </a:r>
            <a:r>
              <a:rPr lang="es-MX" dirty="0">
                <a:solidFill>
                  <a:srgbClr val="FF0000"/>
                </a:solidFill>
              </a:rPr>
              <a:t>final </a:t>
            </a:r>
            <a:r>
              <a:rPr lang="es-MX" dirty="0"/>
              <a:t>de cada registro (después del último pipe) se debe capturar un punto y coma </a:t>
            </a:r>
            <a:r>
              <a:rPr lang="es-MX" dirty="0">
                <a:solidFill>
                  <a:srgbClr val="FF0000"/>
                </a:solidFill>
              </a:rPr>
              <a:t>(;)</a:t>
            </a:r>
            <a:r>
              <a:rPr lang="es-MX" dirty="0"/>
              <a:t> y cuando continúe otro registro, se deberá separar por un salto de renglón después del punto y </a:t>
            </a:r>
            <a:r>
              <a:rPr lang="es-MX" dirty="0" smtClean="0"/>
              <a:t>coma.</a:t>
            </a:r>
          </a:p>
          <a:p>
            <a:pPr marL="342900" indent="-342900" algn="just">
              <a:spcBef>
                <a:spcPts val="1200"/>
              </a:spcBef>
              <a:buClr>
                <a:srgbClr val="000099"/>
              </a:buClr>
              <a:buFont typeface="+mj-lt"/>
              <a:buAutoNum type="arabicPeriod"/>
            </a:pPr>
            <a:r>
              <a:rPr lang="es-MX" dirty="0" smtClean="0"/>
              <a:t>Las </a:t>
            </a:r>
            <a:r>
              <a:rPr lang="es-MX" dirty="0"/>
              <a:t>variables se deben registrar en el mismo orden que se definió en la estructura del archivo </a:t>
            </a:r>
            <a:r>
              <a:rPr lang="es-MX" dirty="0" smtClean="0"/>
              <a:t>plano.</a:t>
            </a:r>
          </a:p>
          <a:p>
            <a:pPr marL="342900" indent="-342900" algn="just">
              <a:spcBef>
                <a:spcPts val="1200"/>
              </a:spcBef>
              <a:buClr>
                <a:srgbClr val="000099"/>
              </a:buClr>
              <a:buFont typeface="+mj-lt"/>
              <a:buAutoNum type="arabicPeriod"/>
            </a:pPr>
            <a:r>
              <a:rPr lang="es-MX" dirty="0" smtClean="0"/>
              <a:t>La </a:t>
            </a:r>
            <a:r>
              <a:rPr lang="es-MX" dirty="0"/>
              <a:t>información que se debe reportar corresponderá a la emisión del </a:t>
            </a:r>
            <a:r>
              <a:rPr lang="es-MX" dirty="0">
                <a:solidFill>
                  <a:srgbClr val="C00000"/>
                </a:solidFill>
              </a:rPr>
              <a:t>seguro directo</a:t>
            </a:r>
            <a:r>
              <a:rPr lang="es-MX" dirty="0"/>
              <a:t>.</a:t>
            </a:r>
          </a:p>
          <a:p>
            <a:pPr marL="342900" indent="-342900" algn="just">
              <a:buFont typeface="+mj-lt"/>
              <a:buAutoNum type="arabicPeriod" startAt="4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23625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6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>
            <a:spLocks noChangeArrowheads="1"/>
          </p:cNvSpPr>
          <p:nvPr/>
        </p:nvSpPr>
        <p:spPr bwMode="auto">
          <a:xfrm>
            <a:off x="1183567" y="495681"/>
            <a:ext cx="67368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MX" sz="2800" dirty="0">
                <a:latin typeface="Calibri" pitchFamily="34" charset="0"/>
              </a:rPr>
              <a:t>Correspondencia entre </a:t>
            </a:r>
            <a:r>
              <a:rPr lang="es-MX" sz="2800" dirty="0" smtClean="0">
                <a:latin typeface="Calibri" pitchFamily="34" charset="0"/>
              </a:rPr>
              <a:t>tablas</a:t>
            </a:r>
            <a:endParaRPr lang="es-MX" sz="2800" dirty="0">
              <a:latin typeface="Calibri" pitchFamily="34" charset="0"/>
            </a:endParaRPr>
          </a:p>
        </p:txBody>
      </p:sp>
      <p:cxnSp>
        <p:nvCxnSpPr>
          <p:cNvPr id="3" name="3 Conector recto"/>
          <p:cNvCxnSpPr/>
          <p:nvPr/>
        </p:nvCxnSpPr>
        <p:spPr>
          <a:xfrm>
            <a:off x="571499" y="1233449"/>
            <a:ext cx="79295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ángulo 4"/>
          <p:cNvSpPr/>
          <p:nvPr/>
        </p:nvSpPr>
        <p:spPr>
          <a:xfrm>
            <a:off x="571498" y="1483459"/>
            <a:ext cx="79295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/>
              <a:t>Existen algunas reglas de correspondencia entre algunas tablas que se deben validar.</a:t>
            </a:r>
          </a:p>
        </p:txBody>
      </p:sp>
      <p:sp>
        <p:nvSpPr>
          <p:cNvPr id="9" name="Rectángulo 8"/>
          <p:cNvSpPr/>
          <p:nvPr/>
        </p:nvSpPr>
        <p:spPr>
          <a:xfrm>
            <a:off x="571497" y="2355494"/>
            <a:ext cx="79295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>
                <a:solidFill>
                  <a:srgbClr val="C00000"/>
                </a:solidFill>
              </a:rPr>
              <a:t>Caso </a:t>
            </a:r>
            <a:r>
              <a:rPr lang="es-MX" b="1" dirty="0" smtClean="0">
                <a:solidFill>
                  <a:srgbClr val="C00000"/>
                </a:solidFill>
              </a:rPr>
              <a:t>2)  </a:t>
            </a:r>
            <a:r>
              <a:rPr lang="es-MX" b="1" dirty="0" smtClean="0"/>
              <a:t>Siniestros </a:t>
            </a:r>
            <a:r>
              <a:rPr lang="es-MX" b="1" dirty="0" smtClean="0">
                <a:sym typeface="Symbol" panose="05050102010706020507" pitchFamily="18" charset="2"/>
              </a:rPr>
              <a:t> </a:t>
            </a:r>
            <a:r>
              <a:rPr lang="es-MX" b="1" dirty="0" smtClean="0"/>
              <a:t>Datos Generales</a:t>
            </a:r>
          </a:p>
          <a:p>
            <a:endParaRPr lang="es-MX" dirty="0"/>
          </a:p>
          <a:p>
            <a:pPr algn="just"/>
            <a:r>
              <a:rPr lang="es-MX" dirty="0"/>
              <a:t>Esto se cumple si la Fecha de </a:t>
            </a:r>
            <a:r>
              <a:rPr lang="es-MX" dirty="0" smtClean="0"/>
              <a:t>Ocurrencia del Siniestro </a:t>
            </a:r>
            <a:r>
              <a:rPr lang="es-MX" dirty="0"/>
              <a:t>es durante el año de </a:t>
            </a:r>
            <a:r>
              <a:rPr lang="es-MX" dirty="0" smtClean="0"/>
              <a:t>reporte.</a:t>
            </a:r>
            <a:endParaRPr lang="es-MX" dirty="0"/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835606"/>
              </p:ext>
            </p:extLst>
          </p:nvPr>
        </p:nvGraphicFramePr>
        <p:xfrm>
          <a:off x="1259632" y="3789040"/>
          <a:ext cx="6264696" cy="720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264696">
                  <a:extLst>
                    <a:ext uri="{9D8B030D-6E8A-4147-A177-3AD203B41FA5}">
                      <a16:colId xmlns:a16="http://schemas.microsoft.com/office/drawing/2014/main" val="3392732367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Llave foránea para la búsqueda entre tablas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84543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Clave compañía + Número de certificado + Tipo de producto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50685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267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CuadroTexto"/>
          <p:cNvSpPr txBox="1">
            <a:spLocks noChangeArrowheads="1"/>
          </p:cNvSpPr>
          <p:nvPr/>
        </p:nvSpPr>
        <p:spPr bwMode="auto">
          <a:xfrm>
            <a:off x="734946" y="364304"/>
            <a:ext cx="73448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MX" sz="2800" b="1" dirty="0" smtClean="0">
                <a:latin typeface="Calibri" pitchFamily="34" charset="0"/>
              </a:rPr>
              <a:t>Consideraciones para el llenado de los archivos</a:t>
            </a:r>
            <a:endParaRPr lang="es-MX" sz="2800" b="1" dirty="0">
              <a:latin typeface="Calibri" pitchFamily="34" charset="0"/>
            </a:endParaRPr>
          </a:p>
        </p:txBody>
      </p:sp>
      <p:cxnSp>
        <p:nvCxnSpPr>
          <p:cNvPr id="4" name="3 Conector recto"/>
          <p:cNvCxnSpPr/>
          <p:nvPr/>
        </p:nvCxnSpPr>
        <p:spPr>
          <a:xfrm>
            <a:off x="571500" y="1000125"/>
            <a:ext cx="79295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4 CuadroTexto"/>
          <p:cNvSpPr txBox="1">
            <a:spLocks noChangeArrowheads="1"/>
          </p:cNvSpPr>
          <p:nvPr/>
        </p:nvSpPr>
        <p:spPr bwMode="auto">
          <a:xfrm>
            <a:off x="571500" y="1340182"/>
            <a:ext cx="7888932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just">
              <a:buClr>
                <a:srgbClr val="000099"/>
              </a:buClr>
              <a:buFont typeface="+mj-lt"/>
              <a:buAutoNum type="arabicPeriod" startAt="5"/>
            </a:pPr>
            <a:r>
              <a:rPr lang="es-MX" dirty="0"/>
              <a:t>Se deben considerar todos los documentos que estuvieron </a:t>
            </a:r>
            <a:r>
              <a:rPr lang="es-MX" dirty="0">
                <a:solidFill>
                  <a:srgbClr val="C00000"/>
                </a:solidFill>
              </a:rPr>
              <a:t>al menos un día en vigor</a:t>
            </a:r>
            <a:r>
              <a:rPr lang="es-MX" dirty="0"/>
              <a:t> dentro del periodo de reporte</a:t>
            </a:r>
            <a:r>
              <a:rPr lang="es-MX" dirty="0" smtClean="0"/>
              <a:t>.</a:t>
            </a:r>
          </a:p>
          <a:p>
            <a:pPr marL="342900" indent="-342900" algn="just">
              <a:spcBef>
                <a:spcPts val="1200"/>
              </a:spcBef>
              <a:buClr>
                <a:srgbClr val="000099"/>
              </a:buClr>
              <a:buFont typeface="+mj-lt"/>
              <a:buAutoNum type="arabicPeriod" startAt="5"/>
            </a:pPr>
            <a:r>
              <a:rPr lang="es-MX" dirty="0"/>
              <a:t>Se incluirán los certificados que hayan tenido movimientos de reclamación durante el periodo de reporte, </a:t>
            </a:r>
            <a:r>
              <a:rPr lang="es-MX" dirty="0">
                <a:solidFill>
                  <a:srgbClr val="C00000"/>
                </a:solidFill>
              </a:rPr>
              <a:t>ya sea de una reclamación recibida en el periodo o en ejercicios anteriores</a:t>
            </a:r>
            <a:r>
              <a:rPr lang="es-MX" dirty="0"/>
              <a:t>. Por cada reclamación se debe llenar un registro</a:t>
            </a:r>
            <a:r>
              <a:rPr lang="es-MX" dirty="0" smtClean="0"/>
              <a:t>.</a:t>
            </a:r>
          </a:p>
          <a:p>
            <a:pPr marL="342900" indent="-342900" algn="just">
              <a:spcBef>
                <a:spcPts val="1200"/>
              </a:spcBef>
              <a:buClr>
                <a:srgbClr val="000099"/>
              </a:buClr>
              <a:buFont typeface="+mj-lt"/>
              <a:buAutoNum type="arabicPeriod" startAt="5"/>
            </a:pPr>
            <a:r>
              <a:rPr lang="es-MX" dirty="0"/>
              <a:t>El registro de las variables correspondientes a montos, se debe efectuar en </a:t>
            </a:r>
            <a:r>
              <a:rPr lang="es-MX" dirty="0">
                <a:solidFill>
                  <a:srgbClr val="C00000"/>
                </a:solidFill>
              </a:rPr>
              <a:t>moneda nacional </a:t>
            </a:r>
            <a:r>
              <a:rPr lang="es-MX" dirty="0"/>
              <a:t>(pesos</a:t>
            </a:r>
            <a:r>
              <a:rPr lang="es-MX" dirty="0" smtClean="0"/>
              <a:t>).</a:t>
            </a:r>
          </a:p>
          <a:p>
            <a:pPr marL="342900" indent="-342900" algn="just">
              <a:spcBef>
                <a:spcPts val="1200"/>
              </a:spcBef>
              <a:buClr>
                <a:srgbClr val="000099"/>
              </a:buClr>
              <a:buFont typeface="+mj-lt"/>
              <a:buAutoNum type="arabicPeriod" startAt="5"/>
            </a:pPr>
            <a:r>
              <a:rPr lang="es-MX" dirty="0"/>
              <a:t>Los ceros contenidos en las claves de los catálogos deberán ser considerados al capturar los datos</a:t>
            </a:r>
            <a:r>
              <a:rPr lang="es-MX" dirty="0" smtClean="0"/>
              <a:t>.</a:t>
            </a:r>
          </a:p>
          <a:p>
            <a:pPr marL="342900" indent="-342900" algn="just">
              <a:buFont typeface="+mj-lt"/>
              <a:buAutoNum type="arabicPeriod" startAt="4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1383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CuadroTexto"/>
          <p:cNvSpPr txBox="1">
            <a:spLocks noChangeArrowheads="1"/>
          </p:cNvSpPr>
          <p:nvPr/>
        </p:nvSpPr>
        <p:spPr bwMode="auto">
          <a:xfrm>
            <a:off x="734946" y="364304"/>
            <a:ext cx="73448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MX" sz="2800" b="1" dirty="0" smtClean="0">
                <a:latin typeface="Calibri" pitchFamily="34" charset="0"/>
              </a:rPr>
              <a:t>Consideraciones para el llenado de los archivos</a:t>
            </a:r>
            <a:endParaRPr lang="es-MX" sz="2800" b="1" dirty="0">
              <a:latin typeface="Calibri" pitchFamily="34" charset="0"/>
            </a:endParaRPr>
          </a:p>
        </p:txBody>
      </p:sp>
      <p:cxnSp>
        <p:nvCxnSpPr>
          <p:cNvPr id="4" name="3 Conector recto"/>
          <p:cNvCxnSpPr/>
          <p:nvPr/>
        </p:nvCxnSpPr>
        <p:spPr>
          <a:xfrm>
            <a:off x="571500" y="1000125"/>
            <a:ext cx="79295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4 CuadroTexto"/>
          <p:cNvSpPr txBox="1">
            <a:spLocks noChangeArrowheads="1"/>
          </p:cNvSpPr>
          <p:nvPr/>
        </p:nvSpPr>
        <p:spPr bwMode="auto">
          <a:xfrm>
            <a:off x="612131" y="1340768"/>
            <a:ext cx="788893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just">
              <a:buClr>
                <a:srgbClr val="000099"/>
              </a:buClr>
              <a:buFont typeface="+mj-lt"/>
              <a:buAutoNum type="arabicPeriod" startAt="9"/>
            </a:pPr>
            <a:r>
              <a:rPr lang="es-ES" sz="1600" dirty="0"/>
              <a:t>Para los montos en dólares que se reporten en los campos de </a:t>
            </a:r>
            <a:r>
              <a:rPr lang="es-ES" sz="1600" dirty="0">
                <a:solidFill>
                  <a:srgbClr val="C00000"/>
                </a:solidFill>
              </a:rPr>
              <a:t>Suma Asegurada y Suma Asegurada Cedida</a:t>
            </a:r>
            <a:r>
              <a:rPr lang="es-ES" sz="1600" dirty="0"/>
              <a:t> se utilizará el </a:t>
            </a:r>
            <a:r>
              <a:rPr lang="es-ES" sz="1600" dirty="0">
                <a:solidFill>
                  <a:srgbClr val="C00000"/>
                </a:solidFill>
              </a:rPr>
              <a:t>tipo de cambio</a:t>
            </a:r>
            <a:r>
              <a:rPr lang="es-ES" sz="1600" dirty="0"/>
              <a:t> del </a:t>
            </a:r>
            <a:r>
              <a:rPr lang="es-ES" sz="1600" dirty="0">
                <a:solidFill>
                  <a:srgbClr val="C00000"/>
                </a:solidFill>
              </a:rPr>
              <a:t>cierre anual </a:t>
            </a:r>
            <a:r>
              <a:rPr lang="es-ES" sz="1600" dirty="0"/>
              <a:t>del ejercicio a </a:t>
            </a:r>
            <a:r>
              <a:rPr lang="es-ES" sz="1600" dirty="0" smtClean="0"/>
              <a:t>reportar. </a:t>
            </a:r>
            <a:r>
              <a:rPr lang="es-MX" sz="1600" dirty="0"/>
              <a:t>Para los montos de </a:t>
            </a:r>
            <a:r>
              <a:rPr lang="es-ES" sz="1600" dirty="0">
                <a:solidFill>
                  <a:srgbClr val="C00000"/>
                </a:solidFill>
              </a:rPr>
              <a:t>Primas, Comisiones, Monto Reclamado y Monto Recuperado de Reaseguro</a:t>
            </a:r>
            <a:r>
              <a:rPr lang="es-MX" sz="1600" dirty="0" smtClean="0"/>
              <a:t>, </a:t>
            </a:r>
            <a:r>
              <a:rPr lang="es-MX" sz="1600" dirty="0"/>
              <a:t>el </a:t>
            </a:r>
            <a:r>
              <a:rPr lang="es-MX" sz="1600" dirty="0">
                <a:solidFill>
                  <a:srgbClr val="C00000"/>
                </a:solidFill>
              </a:rPr>
              <a:t>tipo de cambio </a:t>
            </a:r>
            <a:r>
              <a:rPr lang="es-ES" sz="1600" dirty="0"/>
              <a:t>que se manejará será el correspondiente al usado para el </a:t>
            </a:r>
            <a:r>
              <a:rPr lang="es-ES" sz="1600" dirty="0">
                <a:solidFill>
                  <a:srgbClr val="C00000"/>
                </a:solidFill>
              </a:rPr>
              <a:t>registro contable de cada mes</a:t>
            </a:r>
            <a:r>
              <a:rPr lang="es-MX" sz="1600" dirty="0" smtClean="0">
                <a:solidFill>
                  <a:srgbClr val="C00000"/>
                </a:solidFill>
              </a:rPr>
              <a:t> </a:t>
            </a:r>
            <a:r>
              <a:rPr lang="es-MX" sz="1600" dirty="0"/>
              <a:t>(Reporte Regulatorio Sobre Estados Financieros RR7). </a:t>
            </a:r>
            <a:r>
              <a:rPr lang="es-ES" sz="1600" dirty="0"/>
              <a:t>En los </a:t>
            </a:r>
            <a:r>
              <a:rPr lang="es-ES" sz="1600" dirty="0">
                <a:solidFill>
                  <a:srgbClr val="C00000"/>
                </a:solidFill>
              </a:rPr>
              <a:t>demás montos </a:t>
            </a:r>
            <a:r>
              <a:rPr lang="es-ES" sz="1600" dirty="0"/>
              <a:t>se utilizará el </a:t>
            </a:r>
            <a:r>
              <a:rPr lang="es-ES" sz="1600" dirty="0">
                <a:solidFill>
                  <a:srgbClr val="C00000"/>
                </a:solidFill>
              </a:rPr>
              <a:t>tipo de cambio</a:t>
            </a:r>
            <a:r>
              <a:rPr lang="es-ES" sz="1600" dirty="0"/>
              <a:t> que se tenga </a:t>
            </a:r>
            <a:r>
              <a:rPr lang="es-ES" sz="1600" dirty="0">
                <a:solidFill>
                  <a:srgbClr val="C00000"/>
                </a:solidFill>
              </a:rPr>
              <a:t>al momento de su registro</a:t>
            </a:r>
            <a:r>
              <a:rPr lang="es-MX" sz="1600" dirty="0" smtClean="0"/>
              <a:t>.</a:t>
            </a:r>
            <a:endParaRPr lang="es-MX" sz="1600" dirty="0"/>
          </a:p>
          <a:p>
            <a:pPr marL="342900" indent="-342900" algn="just">
              <a:buClr>
                <a:srgbClr val="000099"/>
              </a:buClr>
              <a:buFont typeface="+mj-lt"/>
              <a:buAutoNum type="arabicPeriod" startAt="9"/>
            </a:pPr>
            <a:endParaRPr lang="es-MX" sz="1600" dirty="0" smtClean="0"/>
          </a:p>
          <a:p>
            <a:pPr marL="342900" indent="-342900" algn="just">
              <a:buClr>
                <a:srgbClr val="000099"/>
              </a:buClr>
              <a:buFont typeface="+mj-lt"/>
              <a:buAutoNum type="arabicPeriod" startAt="9"/>
            </a:pPr>
            <a:r>
              <a:rPr lang="es-MX" sz="1600" dirty="0" smtClean="0"/>
              <a:t>Las </a:t>
            </a:r>
            <a:r>
              <a:rPr lang="es-MX" sz="1600" dirty="0"/>
              <a:t>variables </a:t>
            </a:r>
            <a:r>
              <a:rPr lang="es-MX" sz="1600" dirty="0">
                <a:solidFill>
                  <a:srgbClr val="C00000"/>
                </a:solidFill>
              </a:rPr>
              <a:t>prima emitida, prima </a:t>
            </a:r>
            <a:r>
              <a:rPr lang="es-MX" sz="1600" dirty="0" smtClean="0">
                <a:solidFill>
                  <a:srgbClr val="C00000"/>
                </a:solidFill>
              </a:rPr>
              <a:t>cedida, comisiones </a:t>
            </a:r>
            <a:r>
              <a:rPr lang="es-MX" sz="1600" dirty="0">
                <a:solidFill>
                  <a:srgbClr val="C00000"/>
                </a:solidFill>
              </a:rPr>
              <a:t>y todas las variables numéricas</a:t>
            </a:r>
            <a:r>
              <a:rPr lang="es-MX" sz="1600" dirty="0"/>
              <a:t> de la tabla de siniestros se deben reportar con </a:t>
            </a:r>
            <a:r>
              <a:rPr lang="es-MX" sz="1600" dirty="0">
                <a:solidFill>
                  <a:srgbClr val="C00000"/>
                </a:solidFill>
              </a:rPr>
              <a:t>2 decimales</a:t>
            </a:r>
            <a:r>
              <a:rPr lang="es-MX" sz="1600" dirty="0" smtClean="0"/>
              <a:t>.</a:t>
            </a:r>
          </a:p>
          <a:p>
            <a:pPr marL="342900" indent="-342900" algn="just">
              <a:spcBef>
                <a:spcPts val="1200"/>
              </a:spcBef>
              <a:buClr>
                <a:srgbClr val="000099"/>
              </a:buClr>
              <a:buFont typeface="+mj-lt"/>
              <a:buAutoNum type="arabicPeriod" startAt="9"/>
            </a:pPr>
            <a:r>
              <a:rPr lang="es-MX" sz="1600" dirty="0"/>
              <a:t>Para los campos que se llenan con </a:t>
            </a:r>
            <a:r>
              <a:rPr lang="es-MX" sz="1600" dirty="0">
                <a:solidFill>
                  <a:srgbClr val="C00000"/>
                </a:solidFill>
              </a:rPr>
              <a:t>catálogos</a:t>
            </a:r>
            <a:r>
              <a:rPr lang="es-MX" sz="1600" dirty="0"/>
              <a:t>, la institución deberá verificar si la información reportada  se puede clasificar dentro de alguna de las opciones específicas. Las instituciones que utilicen la clave de </a:t>
            </a:r>
            <a:r>
              <a:rPr lang="es-MX" sz="1600" dirty="0" smtClean="0">
                <a:solidFill>
                  <a:srgbClr val="C00000"/>
                </a:solidFill>
              </a:rPr>
              <a:t>“otros”, </a:t>
            </a:r>
            <a:r>
              <a:rPr lang="es-MX" sz="1600" dirty="0"/>
              <a:t>deberán </a:t>
            </a:r>
            <a:r>
              <a:rPr lang="es-MX" sz="1600" dirty="0">
                <a:solidFill>
                  <a:srgbClr val="C00000"/>
                </a:solidFill>
              </a:rPr>
              <a:t>indicar en su escrito de aclaraciones el desglose de los conceptos que no aparecen en el catálogo</a:t>
            </a:r>
            <a:r>
              <a:rPr lang="es-MX" sz="1600" dirty="0"/>
              <a:t>, para que se </a:t>
            </a:r>
            <a:r>
              <a:rPr lang="es-MX" sz="1600" dirty="0" smtClean="0"/>
              <a:t>genere </a:t>
            </a:r>
            <a:r>
              <a:rPr lang="es-MX" sz="1600" dirty="0"/>
              <a:t>la opción correspondiente y no sea motivo de emplazamiento.</a:t>
            </a:r>
            <a:endParaRPr lang="es-MX" sz="1600" dirty="0" smtClean="0"/>
          </a:p>
          <a:p>
            <a:pPr marL="342900" indent="-342900" algn="just">
              <a:buFont typeface="+mj-lt"/>
              <a:buAutoNum type="arabicPeriod" startAt="4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90136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CuadroTexto"/>
          <p:cNvSpPr txBox="1">
            <a:spLocks noChangeArrowheads="1"/>
          </p:cNvSpPr>
          <p:nvPr/>
        </p:nvSpPr>
        <p:spPr bwMode="auto">
          <a:xfrm>
            <a:off x="1043608" y="378860"/>
            <a:ext cx="6715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MX" sz="2800" b="1" dirty="0">
                <a:latin typeface="Calibri" pitchFamily="34" charset="0"/>
              </a:rPr>
              <a:t>Estructura de los archivos planos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571500" y="1000125"/>
            <a:ext cx="79295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4 CuadroTexto"/>
          <p:cNvSpPr txBox="1">
            <a:spLocks noChangeArrowheads="1"/>
          </p:cNvSpPr>
          <p:nvPr/>
        </p:nvSpPr>
        <p:spPr bwMode="auto">
          <a:xfrm>
            <a:off x="456704" y="1055806"/>
            <a:ext cx="78889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s-ES" dirty="0" smtClean="0">
                <a:solidFill>
                  <a:srgbClr val="000099"/>
                </a:solidFill>
              </a:rPr>
              <a:t>1. Datos Generales</a:t>
            </a:r>
            <a:endParaRPr lang="es-ES" dirty="0">
              <a:solidFill>
                <a:srgbClr val="000099"/>
              </a:solidFill>
            </a:endParaRPr>
          </a:p>
        </p:txBody>
      </p:sp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854107"/>
              </p:ext>
            </p:extLst>
          </p:nvPr>
        </p:nvGraphicFramePr>
        <p:xfrm>
          <a:off x="755576" y="1469090"/>
          <a:ext cx="7323364" cy="44801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51062">
                  <a:extLst>
                    <a:ext uri="{9D8B030D-6E8A-4147-A177-3AD203B41FA5}">
                      <a16:colId xmlns:a16="http://schemas.microsoft.com/office/drawing/2014/main" val="1457859814"/>
                    </a:ext>
                  </a:extLst>
                </a:gridCol>
                <a:gridCol w="2316480">
                  <a:extLst>
                    <a:ext uri="{9D8B030D-6E8A-4147-A177-3AD203B41FA5}">
                      <a16:colId xmlns:a16="http://schemas.microsoft.com/office/drawing/2014/main" val="1314925328"/>
                    </a:ext>
                  </a:extLst>
                </a:gridCol>
                <a:gridCol w="1193145">
                  <a:extLst>
                    <a:ext uri="{9D8B030D-6E8A-4147-A177-3AD203B41FA5}">
                      <a16:colId xmlns:a16="http://schemas.microsoft.com/office/drawing/2014/main" val="1613163543"/>
                    </a:ext>
                  </a:extLst>
                </a:gridCol>
                <a:gridCol w="1187858">
                  <a:extLst>
                    <a:ext uri="{9D8B030D-6E8A-4147-A177-3AD203B41FA5}">
                      <a16:colId xmlns:a16="http://schemas.microsoft.com/office/drawing/2014/main" val="607118606"/>
                    </a:ext>
                  </a:extLst>
                </a:gridCol>
                <a:gridCol w="1374819">
                  <a:extLst>
                    <a:ext uri="{9D8B030D-6E8A-4147-A177-3AD203B41FA5}">
                      <a16:colId xmlns:a16="http://schemas.microsoft.com/office/drawing/2014/main" val="3782727791"/>
                    </a:ext>
                  </a:extLst>
                </a:gridCol>
              </a:tblGrid>
              <a:tr h="3200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No.</a:t>
                      </a:r>
                      <a:endParaRPr lang="es-MX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Campo</a:t>
                      </a:r>
                      <a:endParaRPr lang="es-MX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Nombre</a:t>
                      </a:r>
                      <a:endParaRPr lang="es-MX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Tipo</a:t>
                      </a:r>
                      <a:endParaRPr lang="es-MX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Longitud</a:t>
                      </a:r>
                      <a:endParaRPr lang="es-MX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900945"/>
                  </a:ext>
                </a:extLst>
              </a:tr>
              <a:tr h="320014"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Bef>
                          <a:spcPts val="150"/>
                        </a:spcBef>
                        <a:spcAft>
                          <a:spcPts val="2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50"/>
                        </a:spcBef>
                        <a:spcAft>
                          <a:spcPts val="200"/>
                        </a:spcAft>
                      </a:pPr>
                      <a:r>
                        <a:rPr lang="es-MX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Número de certificado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numcert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Caracter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16199"/>
                  </a:ext>
                </a:extLst>
              </a:tr>
              <a:tr h="320014"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Bef>
                          <a:spcPts val="150"/>
                        </a:spcBef>
                        <a:spcAft>
                          <a:spcPts val="2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50"/>
                        </a:spcBef>
                        <a:spcAft>
                          <a:spcPts val="200"/>
                        </a:spcAft>
                      </a:pPr>
                      <a:r>
                        <a:rPr lang="es-MX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Inicio de vigencia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inivig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Fecha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6009003"/>
                  </a:ext>
                </a:extLst>
              </a:tr>
              <a:tr h="320014"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Bef>
                          <a:spcPts val="150"/>
                        </a:spcBef>
                        <a:spcAft>
                          <a:spcPts val="2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50"/>
                        </a:spcBef>
                        <a:spcAft>
                          <a:spcPts val="200"/>
                        </a:spcAft>
                      </a:pPr>
                      <a:r>
                        <a:rPr lang="es-MX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Fin de vigencia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finvig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Fecha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4923518"/>
                  </a:ext>
                </a:extLst>
              </a:tr>
              <a:tr h="320014"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Bef>
                          <a:spcPts val="150"/>
                        </a:spcBef>
                        <a:spcAft>
                          <a:spcPts val="2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50"/>
                        </a:spcBef>
                        <a:spcAft>
                          <a:spcPts val="200"/>
                        </a:spcAft>
                      </a:pPr>
                      <a:r>
                        <a:rPr lang="es-MX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Fecha cancelación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fechcan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Fecha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5226935"/>
                  </a:ext>
                </a:extLst>
              </a:tr>
              <a:tr h="320014"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Bef>
                          <a:spcPts val="150"/>
                        </a:spcBef>
                        <a:spcAft>
                          <a:spcPts val="2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50"/>
                        </a:spcBef>
                        <a:spcAft>
                          <a:spcPts val="200"/>
                        </a:spcAft>
                      </a:pPr>
                      <a:r>
                        <a:rPr lang="es-MX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Fecha de emisión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fechemi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Fecha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8073567"/>
                  </a:ext>
                </a:extLst>
              </a:tr>
              <a:tr h="320014"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Bef>
                          <a:spcPts val="150"/>
                        </a:spcBef>
                        <a:spcAft>
                          <a:spcPts val="2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50"/>
                        </a:spcBef>
                        <a:spcAft>
                          <a:spcPts val="200"/>
                        </a:spcAft>
                      </a:pPr>
                      <a:r>
                        <a:rPr lang="es-MX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Moneda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mon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Caracter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8108530"/>
                  </a:ext>
                </a:extLst>
              </a:tr>
              <a:tr h="320014"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Bef>
                          <a:spcPts val="150"/>
                        </a:spcBef>
                        <a:spcAft>
                          <a:spcPts val="2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50"/>
                        </a:spcBef>
                        <a:spcAft>
                          <a:spcPts val="200"/>
                        </a:spcAft>
                      </a:pPr>
                      <a:r>
                        <a:rPr lang="es-MX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Forma de venta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venta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Caracter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7089806"/>
                  </a:ext>
                </a:extLst>
              </a:tr>
              <a:tr h="320014"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Bef>
                          <a:spcPts val="150"/>
                        </a:spcBef>
                        <a:spcAft>
                          <a:spcPts val="2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50"/>
                        </a:spcBef>
                        <a:spcAft>
                          <a:spcPts val="200"/>
                        </a:spcAft>
                      </a:pPr>
                      <a:r>
                        <a:rPr lang="es-MX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Entidad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entidad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Caracter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0839249"/>
                  </a:ext>
                </a:extLst>
              </a:tr>
              <a:tr h="320014"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Bef>
                          <a:spcPts val="150"/>
                        </a:spcBef>
                        <a:spcAft>
                          <a:spcPts val="2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50"/>
                        </a:spcBef>
                        <a:spcAft>
                          <a:spcPts val="200"/>
                        </a:spcAft>
                      </a:pPr>
                      <a:r>
                        <a:rPr lang="es-MX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Tipo de producto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tipprod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Caracter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4726983"/>
                  </a:ext>
                </a:extLst>
              </a:tr>
              <a:tr h="320014"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Bef>
                          <a:spcPts val="150"/>
                        </a:spcBef>
                        <a:spcAft>
                          <a:spcPts val="2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50"/>
                        </a:spcBef>
                        <a:spcAft>
                          <a:spcPts val="200"/>
                        </a:spcAft>
                      </a:pPr>
                      <a:r>
                        <a:rPr lang="es-MX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Prima emitida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primemi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Numérico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0148050"/>
                  </a:ext>
                </a:extLst>
              </a:tr>
              <a:tr h="320014"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Bef>
                          <a:spcPts val="150"/>
                        </a:spcBef>
                        <a:spcAft>
                          <a:spcPts val="2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50"/>
                        </a:spcBef>
                        <a:spcAft>
                          <a:spcPts val="200"/>
                        </a:spcAft>
                      </a:pPr>
                      <a:r>
                        <a:rPr lang="es-MX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Prima cedida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primced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Numérico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6043419"/>
                  </a:ext>
                </a:extLst>
              </a:tr>
              <a:tr h="320014"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Bef>
                          <a:spcPts val="150"/>
                        </a:spcBef>
                        <a:spcAft>
                          <a:spcPts val="2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50"/>
                        </a:spcBef>
                        <a:spcAft>
                          <a:spcPts val="200"/>
                        </a:spcAft>
                      </a:pPr>
                      <a:r>
                        <a:rPr lang="es-MX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Comisión directa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comdir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Numérico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96726"/>
                  </a:ext>
                </a:extLst>
              </a:tr>
              <a:tr h="320014"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Bef>
                          <a:spcPts val="150"/>
                        </a:spcBef>
                        <a:spcAft>
                          <a:spcPts val="2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50"/>
                        </a:spcBef>
                        <a:spcAft>
                          <a:spcPts val="200"/>
                        </a:spcAft>
                      </a:pPr>
                      <a:r>
                        <a:rPr lang="es-MX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Estatus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estatus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Caracter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2500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436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CuadroTexto"/>
          <p:cNvSpPr txBox="1">
            <a:spLocks noChangeArrowheads="1"/>
          </p:cNvSpPr>
          <p:nvPr/>
        </p:nvSpPr>
        <p:spPr bwMode="auto">
          <a:xfrm>
            <a:off x="1043608" y="378860"/>
            <a:ext cx="6715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MX" sz="2800" b="1" dirty="0">
                <a:latin typeface="Calibri" pitchFamily="34" charset="0"/>
              </a:rPr>
              <a:t>Estructura de los archivos planos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571500" y="1000125"/>
            <a:ext cx="79295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4 CuadroTexto"/>
          <p:cNvSpPr txBox="1">
            <a:spLocks noChangeArrowheads="1"/>
          </p:cNvSpPr>
          <p:nvPr/>
        </p:nvSpPr>
        <p:spPr bwMode="auto">
          <a:xfrm>
            <a:off x="456704" y="1280815"/>
            <a:ext cx="78889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s-ES" dirty="0" smtClean="0">
                <a:solidFill>
                  <a:srgbClr val="000099"/>
                </a:solidFill>
              </a:rPr>
              <a:t> 2. Emisión</a:t>
            </a:r>
            <a:endParaRPr lang="es-ES" dirty="0">
              <a:solidFill>
                <a:srgbClr val="000099"/>
              </a:solidFill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283622"/>
              </p:ext>
            </p:extLst>
          </p:nvPr>
        </p:nvGraphicFramePr>
        <p:xfrm>
          <a:off x="739488" y="1911804"/>
          <a:ext cx="7323364" cy="19200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51062">
                  <a:extLst>
                    <a:ext uri="{9D8B030D-6E8A-4147-A177-3AD203B41FA5}">
                      <a16:colId xmlns:a16="http://schemas.microsoft.com/office/drawing/2014/main" val="1457859814"/>
                    </a:ext>
                  </a:extLst>
                </a:gridCol>
                <a:gridCol w="2316480">
                  <a:extLst>
                    <a:ext uri="{9D8B030D-6E8A-4147-A177-3AD203B41FA5}">
                      <a16:colId xmlns:a16="http://schemas.microsoft.com/office/drawing/2014/main" val="1314925328"/>
                    </a:ext>
                  </a:extLst>
                </a:gridCol>
                <a:gridCol w="1193145">
                  <a:extLst>
                    <a:ext uri="{9D8B030D-6E8A-4147-A177-3AD203B41FA5}">
                      <a16:colId xmlns:a16="http://schemas.microsoft.com/office/drawing/2014/main" val="1613163543"/>
                    </a:ext>
                  </a:extLst>
                </a:gridCol>
                <a:gridCol w="1187858">
                  <a:extLst>
                    <a:ext uri="{9D8B030D-6E8A-4147-A177-3AD203B41FA5}">
                      <a16:colId xmlns:a16="http://schemas.microsoft.com/office/drawing/2014/main" val="607118606"/>
                    </a:ext>
                  </a:extLst>
                </a:gridCol>
                <a:gridCol w="1374819">
                  <a:extLst>
                    <a:ext uri="{9D8B030D-6E8A-4147-A177-3AD203B41FA5}">
                      <a16:colId xmlns:a16="http://schemas.microsoft.com/office/drawing/2014/main" val="3782727791"/>
                    </a:ext>
                  </a:extLst>
                </a:gridCol>
              </a:tblGrid>
              <a:tr h="3200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No.</a:t>
                      </a:r>
                      <a:endParaRPr lang="es-MX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Campo</a:t>
                      </a:r>
                      <a:endParaRPr lang="es-MX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Nombre</a:t>
                      </a:r>
                      <a:endParaRPr lang="es-MX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Tipo</a:t>
                      </a:r>
                      <a:endParaRPr lang="es-MX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Longitud</a:t>
                      </a:r>
                      <a:endParaRPr lang="es-MX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900945"/>
                  </a:ext>
                </a:extLst>
              </a:tr>
              <a:tr h="3200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Número de certificado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numcert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Caracter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16199"/>
                  </a:ext>
                </a:extLst>
              </a:tr>
              <a:tr h="3200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Tipo de producto 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tipprod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Caracter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6009003"/>
                  </a:ext>
                </a:extLst>
              </a:tr>
              <a:tr h="3200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Suma asegurada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Numérico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4923518"/>
                  </a:ext>
                </a:extLst>
              </a:tr>
              <a:tr h="3200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Suma asegurada cedida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saced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Numérico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5226935"/>
                  </a:ext>
                </a:extLst>
              </a:tr>
              <a:tr h="3200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Número de contratantes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numcont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Numérico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80735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683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CuadroTexto"/>
          <p:cNvSpPr txBox="1">
            <a:spLocks noChangeArrowheads="1"/>
          </p:cNvSpPr>
          <p:nvPr/>
        </p:nvSpPr>
        <p:spPr bwMode="auto">
          <a:xfrm>
            <a:off x="1043608" y="378860"/>
            <a:ext cx="6715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MX" sz="2800" b="1" dirty="0">
                <a:latin typeface="Calibri" pitchFamily="34" charset="0"/>
              </a:rPr>
              <a:t>Estructura de los archivos planos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571500" y="1000125"/>
            <a:ext cx="79295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4 CuadroTexto"/>
          <p:cNvSpPr txBox="1">
            <a:spLocks noChangeArrowheads="1"/>
          </p:cNvSpPr>
          <p:nvPr/>
        </p:nvSpPr>
        <p:spPr bwMode="auto">
          <a:xfrm>
            <a:off x="456704" y="1129093"/>
            <a:ext cx="78889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s-ES" dirty="0" smtClean="0">
                <a:solidFill>
                  <a:srgbClr val="000099"/>
                </a:solidFill>
              </a:rPr>
              <a:t> 3. Siniestros</a:t>
            </a:r>
            <a:endParaRPr lang="es-ES" dirty="0">
              <a:solidFill>
                <a:srgbClr val="000099"/>
              </a:solidFill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371624"/>
              </p:ext>
            </p:extLst>
          </p:nvPr>
        </p:nvGraphicFramePr>
        <p:xfrm>
          <a:off x="739488" y="1630040"/>
          <a:ext cx="7323364" cy="4319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52192">
                  <a:extLst>
                    <a:ext uri="{9D8B030D-6E8A-4147-A177-3AD203B41FA5}">
                      <a16:colId xmlns:a16="http://schemas.microsoft.com/office/drawing/2014/main" val="1457859814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1314925328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613163543"/>
                    </a:ext>
                  </a:extLst>
                </a:gridCol>
                <a:gridCol w="963905">
                  <a:extLst>
                    <a:ext uri="{9D8B030D-6E8A-4147-A177-3AD203B41FA5}">
                      <a16:colId xmlns:a16="http://schemas.microsoft.com/office/drawing/2014/main" val="607118606"/>
                    </a:ext>
                  </a:extLst>
                </a:gridCol>
                <a:gridCol w="1374819">
                  <a:extLst>
                    <a:ext uri="{9D8B030D-6E8A-4147-A177-3AD203B41FA5}">
                      <a16:colId xmlns:a16="http://schemas.microsoft.com/office/drawing/2014/main" val="3782727791"/>
                    </a:ext>
                  </a:extLst>
                </a:gridCol>
              </a:tblGrid>
              <a:tr h="2877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No.</a:t>
                      </a:r>
                      <a:endParaRPr lang="es-MX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Campo</a:t>
                      </a:r>
                      <a:endParaRPr lang="es-MX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Nombre</a:t>
                      </a:r>
                      <a:endParaRPr lang="es-MX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Tipo</a:t>
                      </a:r>
                      <a:endParaRPr lang="es-MX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Longitud</a:t>
                      </a:r>
                      <a:endParaRPr lang="es-MX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900945"/>
                  </a:ext>
                </a:extLst>
              </a:tr>
              <a:tr h="2877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Número de certificado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numcert</a:t>
                      </a:r>
                      <a:endParaRPr lang="es-MX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Caracter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16199"/>
                  </a:ext>
                </a:extLst>
              </a:tr>
              <a:tr h="2877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Tipo de producto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tipprod</a:t>
                      </a:r>
                      <a:endParaRPr lang="es-MX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Caracter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7723787"/>
                  </a:ext>
                </a:extLst>
              </a:tr>
              <a:tr h="2877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Número de reclamación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numrec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Caracter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9673895"/>
                  </a:ext>
                </a:extLst>
              </a:tr>
              <a:tr h="2877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Fecha</a:t>
                      </a:r>
                      <a:r>
                        <a:rPr lang="es-MX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de Ocurrencia del Siniestro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fechocur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Fecha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9866599"/>
                  </a:ext>
                </a:extLst>
              </a:tr>
              <a:tr h="2877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Fecha de reclamación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fechrec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Fecha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3726625"/>
                  </a:ext>
                </a:extLst>
              </a:tr>
              <a:tr h="5243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Fecha de pago de la reclamación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fechpag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Fecha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0073523"/>
                  </a:ext>
                </a:extLst>
              </a:tr>
              <a:tr h="2877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Fecha de recuperación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fechrecup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Fecha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2350892"/>
                  </a:ext>
                </a:extLst>
              </a:tr>
              <a:tr h="2877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Monto reclamado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montorec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Numérico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5204399"/>
                  </a:ext>
                </a:extLst>
              </a:tr>
              <a:tr h="2877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Monto pagado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montopag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Numérico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291197"/>
                  </a:ext>
                </a:extLst>
              </a:tr>
              <a:tr h="2877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Monto recuperado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montorecup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Numérico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6009003"/>
                  </a:ext>
                </a:extLst>
              </a:tr>
              <a:tr h="3421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Monto recuperado de reaseguro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montoreas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Numérico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4923518"/>
                  </a:ext>
                </a:extLst>
              </a:tr>
              <a:tr h="2877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Tipo de recuperación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tiprecup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Caracter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5226935"/>
                  </a:ext>
                </a:extLst>
              </a:tr>
              <a:tr h="2877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Tipo de caución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tipcauc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Caracter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80735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042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CuadroTexto"/>
          <p:cNvSpPr txBox="1">
            <a:spLocks noChangeArrowheads="1"/>
          </p:cNvSpPr>
          <p:nvPr/>
        </p:nvSpPr>
        <p:spPr bwMode="auto">
          <a:xfrm>
            <a:off x="1259632" y="314928"/>
            <a:ext cx="6715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MX" sz="2800" dirty="0">
                <a:latin typeface="Calibri" pitchFamily="34" charset="0"/>
              </a:rPr>
              <a:t>Llaves de identidad de registros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571500" y="1000125"/>
            <a:ext cx="79295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4 CuadroTexto"/>
          <p:cNvSpPr txBox="1">
            <a:spLocks noChangeArrowheads="1"/>
          </p:cNvSpPr>
          <p:nvPr/>
        </p:nvSpPr>
        <p:spPr bwMode="auto">
          <a:xfrm>
            <a:off x="571501" y="1325667"/>
            <a:ext cx="7929562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s-MX" dirty="0" smtClean="0"/>
              <a:t>La </a:t>
            </a:r>
            <a:r>
              <a:rPr lang="es-MX" dirty="0"/>
              <a:t>creación de una llave única por cada </a:t>
            </a:r>
            <a:r>
              <a:rPr lang="es-MX" dirty="0" smtClean="0"/>
              <a:t>registro </a:t>
            </a:r>
            <a:r>
              <a:rPr lang="es-MX" dirty="0" smtClean="0">
                <a:solidFill>
                  <a:srgbClr val="FF0000"/>
                </a:solidFill>
              </a:rPr>
              <a:t>previene </a:t>
            </a:r>
            <a:r>
              <a:rPr lang="es-MX" dirty="0">
                <a:solidFill>
                  <a:srgbClr val="FF0000"/>
                </a:solidFill>
              </a:rPr>
              <a:t>la duplicidad </a:t>
            </a:r>
            <a:r>
              <a:rPr lang="es-MX" dirty="0"/>
              <a:t>de registros en una </a:t>
            </a:r>
            <a:r>
              <a:rPr lang="es-MX" dirty="0" smtClean="0"/>
              <a:t>tabla.</a:t>
            </a:r>
            <a:endParaRPr lang="es-ES" sz="2000" dirty="0"/>
          </a:p>
        </p:txBody>
      </p:sp>
      <p:graphicFrame>
        <p:nvGraphicFramePr>
          <p:cNvPr id="14" name="Tab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911867"/>
              </p:ext>
            </p:extLst>
          </p:nvPr>
        </p:nvGraphicFramePr>
        <p:xfrm>
          <a:off x="1259632" y="2636912"/>
          <a:ext cx="6552728" cy="12800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10885">
                  <a:extLst>
                    <a:ext uri="{9D8B030D-6E8A-4147-A177-3AD203B41FA5}">
                      <a16:colId xmlns:a16="http://schemas.microsoft.com/office/drawing/2014/main" val="1457859814"/>
                    </a:ext>
                  </a:extLst>
                </a:gridCol>
                <a:gridCol w="4641843">
                  <a:extLst>
                    <a:ext uri="{9D8B030D-6E8A-4147-A177-3AD203B41FA5}">
                      <a16:colId xmlns:a16="http://schemas.microsoft.com/office/drawing/2014/main" val="1314925328"/>
                    </a:ext>
                  </a:extLst>
                </a:gridCol>
              </a:tblGrid>
              <a:tr h="3200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Tabla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Llave Única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900945"/>
                  </a:ext>
                </a:extLst>
              </a:tr>
              <a:tr h="320014">
                <a:tc>
                  <a:txBody>
                    <a:bodyPr/>
                    <a:lstStyle/>
                    <a:p>
                      <a:pPr marL="1244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Datos Generales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3030" marR="654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Número de certificado + Tipo de producto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816199"/>
                  </a:ext>
                </a:extLst>
              </a:tr>
              <a:tr h="320014">
                <a:tc>
                  <a:txBody>
                    <a:bodyPr/>
                    <a:lstStyle/>
                    <a:p>
                      <a:pPr marL="1244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Emisión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3030" marR="654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Número de certificado + Tipo de producto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6009003"/>
                  </a:ext>
                </a:extLst>
              </a:tr>
              <a:tr h="320014">
                <a:tc>
                  <a:txBody>
                    <a:bodyPr/>
                    <a:lstStyle/>
                    <a:p>
                      <a:pPr marL="1244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Siniestros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3030" marR="654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Número de certificado + Número de reclamación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4923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060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Taller Autos Dic 2018[20181210103430444]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04B663"/>
      </a:accent4>
      <a:accent5>
        <a:srgbClr val="DF8822"/>
      </a:accent5>
      <a:accent6>
        <a:srgbClr val="BC410A"/>
      </a:accent6>
      <a:hlink>
        <a:srgbClr val="5977C4"/>
      </a:hlink>
      <a:folHlink>
        <a:srgbClr val="0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D6B3A07897E7B468E6372F906A21529" ma:contentTypeVersion="3" ma:contentTypeDescription="Crear nuevo documento." ma:contentTypeScope="" ma:versionID="96f41bc828122236fb28b18823518c57">
  <xsd:schema xmlns:xsd="http://www.w3.org/2001/XMLSchema" xmlns:xs="http://www.w3.org/2001/XMLSchema" xmlns:p="http://schemas.microsoft.com/office/2006/metadata/properties" xmlns:ns2="8a1bad36-d8b0-4cfa-9462-7c748c5ba06c" xmlns:ns3="fbb82a6a-a961-4754-99c6-5e8b59674839" targetNamespace="http://schemas.microsoft.com/office/2006/metadata/properties" ma:root="true" ma:fieldsID="dff5b5ee9d2ad7274c3b25a988b8ed77" ns2:_="" ns3:_="">
    <xsd:import namespace="8a1bad36-d8b0-4cfa-9462-7c748c5ba06c"/>
    <xsd:import namespace="fbb82a6a-a961-4754-99c6-5e8b59674839"/>
    <xsd:element name="properties">
      <xsd:complexType>
        <xsd:sequence>
          <xsd:element name="documentManagement">
            <xsd:complexType>
              <xsd:all>
                <xsd:element ref="ns2:Fecha" minOccurs="0"/>
                <xsd:element ref="ns2:Ejercicio" minOccurs="0"/>
                <xsd:element ref="ns2:Orden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1bad36-d8b0-4cfa-9462-7c748c5ba06c" elementFormDefault="qualified">
    <xsd:import namespace="http://schemas.microsoft.com/office/2006/documentManagement/types"/>
    <xsd:import namespace="http://schemas.microsoft.com/office/infopath/2007/PartnerControls"/>
    <xsd:element name="Fecha" ma:index="8" nillable="true" ma:displayName="Fecha" ma:format="DateOnly" ma:internalName="Fecha">
      <xsd:simpleType>
        <xsd:restriction base="dms:DateTime"/>
      </xsd:simpleType>
    </xsd:element>
    <xsd:element name="Ejercicio" ma:index="9" nillable="true" ma:displayName="Ejercicio" ma:internalName="Ejercicio">
      <xsd:simpleType>
        <xsd:restriction base="dms:Text">
          <xsd:maxLength value="255"/>
        </xsd:restriction>
      </xsd:simpleType>
    </xsd:element>
    <xsd:element name="Orden" ma:index="10" nillable="true" ma:displayName="Orden" ma:internalName="Orden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b82a6a-a961-4754-99c6-5e8b59674839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12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echa xmlns="8a1bad36-d8b0-4cfa-9462-7c748c5ba06c">2019-01-11T06:00:00+00:00</Fecha>
    <Ejercicio xmlns="8a1bad36-d8b0-4cfa-9462-7c748c5ba06c">2018: Fianzas (CUSF)</Ejercicio>
    <Orden xmlns="8a1bad36-d8b0-4cfa-9462-7c748c5ba06c">C</Orden>
    <_dlc_DocId xmlns="fbb82a6a-a961-4754-99c6-5e8b59674839">ZUWP26PT267V-208-387</_dlc_DocId>
    <_dlc_DocIdUrl xmlns="fbb82a6a-a961-4754-99c6-5e8b59674839">
      <Url>https://www.cnsf.gob.mx/Sistemas/_layouts/15/DocIdRedir.aspx?ID=ZUWP26PT267V-208-387</Url>
      <Description>ZUWP26PT267V-208-387</Description>
    </_dlc_DocIdUrl>
  </documentManagement>
</p:properties>
</file>

<file path=customXml/itemProps1.xml><?xml version="1.0" encoding="utf-8"?>
<ds:datastoreItem xmlns:ds="http://schemas.openxmlformats.org/officeDocument/2006/customXml" ds:itemID="{1361BC1D-C175-4C50-A26E-36197D41693D}"/>
</file>

<file path=customXml/itemProps2.xml><?xml version="1.0" encoding="utf-8"?>
<ds:datastoreItem xmlns:ds="http://schemas.openxmlformats.org/officeDocument/2006/customXml" ds:itemID="{CBB2DAEB-F886-4C23-AE4C-11FF5DC09BE5}"/>
</file>

<file path=customXml/itemProps3.xml><?xml version="1.0" encoding="utf-8"?>
<ds:datastoreItem xmlns:ds="http://schemas.openxmlformats.org/officeDocument/2006/customXml" ds:itemID="{BB625395-91BB-43F0-9E89-3C940001AD26}"/>
</file>

<file path=customXml/itemProps4.xml><?xml version="1.0" encoding="utf-8"?>
<ds:datastoreItem xmlns:ds="http://schemas.openxmlformats.org/officeDocument/2006/customXml" ds:itemID="{3F001C97-87FF-437C-967D-0939A5BE7A33}"/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TM10001114[[fn=Galería]]</Template>
  <TotalTime>7637</TotalTime>
  <Words>2002</Words>
  <Application>Microsoft Office PowerPoint</Application>
  <PresentationFormat>Presentación en pantalla (4:3)</PresentationFormat>
  <Paragraphs>590</Paragraphs>
  <Slides>30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7" baseType="lpstr">
      <vt:lpstr>Arial</vt:lpstr>
      <vt:lpstr>Calibri</vt:lpstr>
      <vt:lpstr>Century Gothic</vt:lpstr>
      <vt:lpstr>Symbol</vt:lpstr>
      <vt:lpstr>Times New Roman</vt:lpstr>
      <vt:lpstr>Wingdings</vt:lpstr>
      <vt:lpstr>Gallery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Caución_diciembre 2018</dc:title>
  <dc:creator>ERVin</dc:creator>
  <cp:lastModifiedBy>RICARDO HUMBERTO SEVILLA AGUILAR</cp:lastModifiedBy>
  <cp:revision>654</cp:revision>
  <dcterms:created xsi:type="dcterms:W3CDTF">2008-01-14T02:59:13Z</dcterms:created>
  <dcterms:modified xsi:type="dcterms:W3CDTF">2019-01-11T15:37:23Z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0x0101003D6B3A07897E7B468E6372F906A21529</vt:lpwstr>
  </property>
  <property fmtid="{D5CDD505-2E9C-101B-9397-08002B2CF9AE}" pid="3" name="_dlc_DocIdItemGuid">
    <vt:lpwstr>08b08cfc-b1fd-4eaa-9939-4e33dc1180cc</vt:lpwstr>
  </property>
</Properties>
</file>